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8" r:id="rId3"/>
    <p:sldId id="314" r:id="rId4"/>
    <p:sldId id="311" r:id="rId5"/>
    <p:sldId id="310" r:id="rId6"/>
    <p:sldId id="318" r:id="rId7"/>
    <p:sldId id="320" r:id="rId8"/>
    <p:sldId id="319" r:id="rId9"/>
    <p:sldId id="321" r:id="rId10"/>
    <p:sldId id="322" r:id="rId11"/>
    <p:sldId id="323" r:id="rId12"/>
    <p:sldId id="307" r:id="rId13"/>
  </p:sldIdLst>
  <p:sldSz cx="9906000" cy="6858000" type="A4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70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241">
          <p15:clr>
            <a:srgbClr val="A4A3A4"/>
          </p15:clr>
        </p15:guide>
        <p15:guide id="8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8029" autoAdjust="0"/>
  </p:normalViewPr>
  <p:slideViewPr>
    <p:cSldViewPr>
      <p:cViewPr varScale="1">
        <p:scale>
          <a:sx n="88" d="100"/>
          <a:sy n="88" d="100"/>
        </p:scale>
        <p:origin x="-1170" y="-96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50" y="-84"/>
      </p:cViewPr>
      <p:guideLst>
        <p:guide orient="horz" pos="3077"/>
        <p:guide orient="horz" pos="3341"/>
        <p:guide orient="horz" pos="2885"/>
        <p:guide orient="horz" pos="3133"/>
        <p:guide pos="2100"/>
        <p:guide pos="2082"/>
        <p:guide pos="217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A92DF-7D09-4380-8598-68107271379C}" type="datetimeFigureOut">
              <a:rPr lang="en-US" smtClean="0"/>
              <a:pPr/>
              <a:t>9/3/2018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6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78A64-D78B-4E62-95E1-32D621405D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54485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C8C94-5F9E-4F1D-B610-9EE88AD9EF0C}" type="datetimeFigureOut">
              <a:rPr lang="en-US" smtClean="0"/>
              <a:pPr/>
              <a:t>9/3/2018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746125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7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39E5C-8139-4D8B-A607-42328FB5A7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1399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0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9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09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79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49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18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88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57" algn="l" defTabSz="91433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3E6-8072-48C7-957F-613069043AA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CE96-13DB-4252-931A-07EB932B858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B2692-D1C1-4138-A403-5D6A352E378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C9105-7A25-43C7-9425-F07BB66A14E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CB3D8-3F7E-4772-B5A9-DDDEC67BEE21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93CA-7189-4C86-BCFF-4D743E951D6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5A2D-F8FF-42B0-B40C-D63B97604A6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297D-442E-42D3-951F-B9E3A86A689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1E691-4E14-4AA1-AA75-16CCE1ECB2F0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D2A5-96AA-4CFF-8D22-FF6D0EBC7DDE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FBB0C-19F6-484D-BCFE-3D0F4793CD91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B4853-A901-41C1-BF55-A25D12E05ED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200" y="5562600"/>
            <a:ext cx="8505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18502" y="457200"/>
            <a:ext cx="825498" cy="838200"/>
          </a:xfrm>
        </p:spPr>
        <p:txBody>
          <a:bodyPr/>
          <a:lstStyle/>
          <a:p>
            <a:r>
              <a:rPr lang="en-US" dirty="0"/>
              <a:t>1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5579" y="857250"/>
            <a:ext cx="9906000" cy="5771284"/>
          </a:xfrm>
          <a:prstGeom prst="rect">
            <a:avLst/>
          </a:prstGeom>
          <a:ln>
            <a:noFill/>
          </a:ln>
        </p:spPr>
        <p:txBody>
          <a:bodyPr vert="horz" lIns="0" tIns="0" rIns="18287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  <a:defRPr/>
            </a:pPr>
            <a:endParaRPr lang="en-US" sz="37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3532" y="2742498"/>
            <a:ext cx="7800867" cy="1569654"/>
          </a:xfrm>
          <a:prstGeom prst="rect">
            <a:avLst/>
          </a:prstGeom>
        </p:spPr>
        <p:txBody>
          <a:bodyPr wrap="square" lIns="91434" tIns="45717" rIns="91434" bIns="45717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fuokZpd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fuca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ku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inkf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kdkjh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&amp; 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iz.kkyh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ls 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lacaf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kr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jkT;Lrjh</a:t>
            </a:r>
            <a:r>
              <a:rPr lang="en-IN" sz="48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; </a:t>
            </a:r>
            <a:r>
              <a:rPr lang="en-IN" sz="48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dk;Z’kkyk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8E82A83A-AB21-47DC-95BC-AC1B490D6DD6}"/>
              </a:ext>
            </a:extLst>
          </p:cNvPr>
          <p:cNvSpPr/>
          <p:nvPr/>
        </p:nvSpPr>
        <p:spPr>
          <a:xfrm rot="21376117">
            <a:off x="1676400" y="762001"/>
            <a:ext cx="5791200" cy="1066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ERO-NET</a:t>
            </a:r>
          </a:p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085467" cy="4800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 contains following details:-</a:t>
            </a:r>
            <a:endParaRPr lang="en-IN" altLang="en-US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GB" altLang="en-US" sz="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Polling Station Details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Polling Station with Section Details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Rural &amp; Urban Polling Stations With Elector Count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Improved Maps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Assured Minimum Facility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Extended Minimum Facility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alt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Probable Polling Station Details</a:t>
            </a:r>
            <a:endParaRPr lang="en-IN" alt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19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9C266CA3-F6B0-45D0-85BB-88D884451029}"/>
              </a:ext>
            </a:extLst>
          </p:cNvPr>
          <p:cNvSpPr/>
          <p:nvPr/>
        </p:nvSpPr>
        <p:spPr>
          <a:xfrm>
            <a:off x="1939321" y="451511"/>
            <a:ext cx="5562600" cy="61528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Polling Station Details</a:t>
            </a:r>
            <a:endParaRPr lang="en-US" sz="30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53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4024" y="1354568"/>
            <a:ext cx="9299575" cy="4616642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Review DSE </a:t>
            </a:r>
            <a:r>
              <a:rPr lang="en-IN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DSE details are available on DASHBOARD of ERONET.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DEO/ ERO/AERO should regularly monitor the DASHBOARD regarding </a:t>
            </a:r>
            <a:r>
              <a:rPr lang="en-I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DSE</a:t>
            </a: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Get the print of DSE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it regularly verified through BLO with </a:t>
            </a:r>
            <a:r>
              <a:rPr lang="en-IN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recommendation. </a:t>
            </a:r>
          </a:p>
          <a:p>
            <a:pPr algn="just">
              <a:buFont typeface="Wingdings" pitchFamily="2" charset="2"/>
              <a:buChar char="Ø"/>
            </a:pP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ERO/AERO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satisfied before deletion </a:t>
            </a:r>
            <a:r>
              <a:rPr lang="en-IN" altLang="en-US" sz="210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altLang="en-US" sz="21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electors as per rule.</a:t>
            </a:r>
            <a:endParaRPr lang="en-IN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Data Entry Operators have a vital role in digitization of different forms (Form – 6, 6A, 7, 8 &amp; 8A) on ERONET.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Because of the carelessness of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Entry Operators provided by </a:t>
            </a:r>
            <a:r>
              <a:rPr lang="en-IN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BELTRON/Vendor at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DEO and ERO Level, a lot of wrong data entries are uploaded regarding Age, Name etc. of the applicant.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DEO/ERO must develop a mechanism to check the </a:t>
            </a:r>
            <a:r>
              <a:rPr lang="en-IN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</a:t>
            </a: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work done by </a:t>
            </a: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Entry </a:t>
            </a:r>
            <a:r>
              <a:rPr lang="en-IN" alt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to eliminate the errors.</a:t>
            </a:r>
            <a:endParaRPr lang="en-IN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IN" alt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Strict action must be taken against the Data Entry Operators who are incompetent or who are continuously doing wrong entry.  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="" xmlns:a16="http://schemas.microsoft.com/office/drawing/2014/main" id="{D74E80C3-6B41-4DBB-B3AE-315AE11A16CC}"/>
              </a:ext>
            </a:extLst>
          </p:cNvPr>
          <p:cNvSpPr/>
          <p:nvPr/>
        </p:nvSpPr>
        <p:spPr>
          <a:xfrm>
            <a:off x="609600" y="304800"/>
            <a:ext cx="8610600" cy="990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DSE</a:t>
            </a:r>
            <a:r>
              <a:rPr lang="en-IN" alt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alt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Demographically </a:t>
            </a:r>
            <a:r>
              <a:rPr lang="en-IN" alt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Similar </a:t>
            </a:r>
            <a:r>
              <a:rPr lang="en-IN" alt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Entries)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,</a:t>
            </a:r>
            <a:r>
              <a:rPr 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oa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MkVk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bUVªh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vkWijsVj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ds </a:t>
            </a:r>
            <a:r>
              <a:rPr 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laca</a:t>
            </a:r>
            <a:r>
              <a:rPr lang="en-US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/k </a:t>
            </a:r>
            <a:r>
              <a:rPr lang="en-US" sz="3200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esaA</a:t>
            </a:r>
            <a:endParaRPr lang="en-US" sz="3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Scroll: Horizontal 7">
            <a:extLst>
              <a:ext uri="{FF2B5EF4-FFF2-40B4-BE49-F238E27FC236}">
                <a16:creationId xmlns="" xmlns:a16="http://schemas.microsoft.com/office/drawing/2014/main" id="{EE807697-36CA-4C11-87AC-153ED6541A4D}"/>
              </a:ext>
            </a:extLst>
          </p:cNvPr>
          <p:cNvSpPr/>
          <p:nvPr/>
        </p:nvSpPr>
        <p:spPr>
          <a:xfrm>
            <a:off x="1676400" y="1981200"/>
            <a:ext cx="6553200" cy="2616199"/>
          </a:xfrm>
          <a:prstGeom prst="horizontalScroll">
            <a:avLst>
              <a:gd name="adj" fmla="val 1517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3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</a:t>
            </a:r>
            <a:r>
              <a:rPr lang="en-IN" sz="13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kU;okn</a:t>
            </a:r>
            <a:r>
              <a:rPr lang="en-IN" sz="13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115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n-IN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788"/>
            <a:ext cx="9067800" cy="480061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ERO-NET -</a:t>
            </a:r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izi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=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ksa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lgt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izfØ;k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(Process), Dashboard</a:t>
            </a:r>
            <a:r>
              <a:rPr lang="en-IN" sz="2200" dirty="0">
                <a:solidFill>
                  <a:schemeClr val="tx1"/>
                </a:solidFill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vklku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Handling,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fuokZpd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lcaf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kr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xfrfof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/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k;ksa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fuxjkuh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j[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k&amp;j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[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kko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]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fuokZpd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LokLF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ds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mPp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Lrjh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ekud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cuk;s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j[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kus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fu;fer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ljy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rjhdk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Hkkjr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fuokZpu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vk;ksx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}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kjk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fodflr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,d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uohu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iz.kkyh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IN" sz="2800" dirty="0">
              <a:solidFill>
                <a:schemeClr val="tx1"/>
              </a:solidFill>
              <a:latin typeface="Kruti Dev 016" pitchFamily="2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ERO-NET</a:t>
            </a:r>
            <a:r>
              <a:rPr lang="en-I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dh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eq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[;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ifjdYiuk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dksbZ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;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ksX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ukxfjd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viuh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Hkk”kk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;k ‘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kkjhfjd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vU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v{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kerkvksa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ckotwn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uk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NwVsA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lkFk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fuokZpd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esa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vkosndksa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izfof”V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fcuk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fdlh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dfBukbZ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,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=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qfVjfgr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djus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dh ,d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lqfuf’pr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O;oLFkk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IN" sz="2800" dirty="0">
              <a:solidFill>
                <a:schemeClr val="tx1"/>
              </a:solidFill>
              <a:latin typeface="Kruti Dev 016" pitchFamily="2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ERO-NET -</a:t>
            </a:r>
            <a:r>
              <a:rPr lang="en-I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fuokZpd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lwph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dh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rS;kjh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oa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mlds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j[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k&amp;j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[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kko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rFkk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fuokZpdksa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iqujh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{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k.k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dk;Z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djus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gsrq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 smtClean="0">
                <a:solidFill>
                  <a:schemeClr val="tx1"/>
                </a:solidFill>
                <a:latin typeface="Kruti Dev 016" pitchFamily="2" charset="0"/>
              </a:rPr>
              <a:t>jk”Vªh</a:t>
            </a:r>
            <a:r>
              <a:rPr lang="en-IN" sz="2800" dirty="0" smtClean="0">
                <a:solidFill>
                  <a:schemeClr val="tx1"/>
                </a:solidFill>
                <a:latin typeface="Kruti Dev 016" pitchFamily="2" charset="0"/>
              </a:rPr>
              <a:t>;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Lrj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ij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,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dhd`r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iz.kkyh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IN" sz="2800" dirty="0">
              <a:solidFill>
                <a:schemeClr val="tx1"/>
              </a:solidFill>
              <a:latin typeface="Kruti Dev 016" pitchFamily="2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IN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ERO-NET -</a:t>
            </a:r>
            <a:r>
              <a:rPr lang="en-IN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iz.kkyh vUrxZr  eq[; :i ls rhu ?kVd gSa &amp; </a:t>
            </a:r>
          </a:p>
          <a:p>
            <a:pPr marL="457170" indent="-228585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ERO-NET</a:t>
            </a:r>
            <a:r>
              <a:rPr lang="en-IN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ns’k ds lHkh </a:t>
            </a: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EROs</a:t>
            </a:r>
            <a:r>
              <a:rPr lang="en-IN" sz="2200" dirty="0">
                <a:solidFill>
                  <a:schemeClr val="tx1"/>
                </a:solidFill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dks ,d lkFk tksM+rk gSA </a:t>
            </a:r>
          </a:p>
          <a:p>
            <a:pPr marL="457170" indent="-228585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;g ,dhd`r jk”Vªh; fuokZpd lwph </a:t>
            </a: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(Unified National Photo Electoral Roll)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dh vo/kkj.kk dks lkdkj djrk gSA </a:t>
            </a:r>
          </a:p>
          <a:p>
            <a:pPr marL="457170" indent="-228585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IN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NVSP (National Voters Service Portal)</a:t>
            </a:r>
            <a:r>
              <a:rPr lang="en-I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ds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ek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/;e ls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dksbZ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Hkh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vgZrk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izkIr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ukxfjd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vkWu&amp;ykbZu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vkosnu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ns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ldrk</a:t>
            </a:r>
            <a:r>
              <a:rPr lang="en-IN" sz="2800" dirty="0">
                <a:solidFill>
                  <a:schemeClr val="tx1"/>
                </a:solidFill>
                <a:latin typeface="Kruti Dev 016" pitchFamily="2" charset="0"/>
              </a:rPr>
              <a:t> </a:t>
            </a:r>
            <a:r>
              <a:rPr lang="en-IN" sz="2800" dirty="0" err="1">
                <a:solidFill>
                  <a:schemeClr val="tx1"/>
                </a:solidFill>
                <a:latin typeface="Kruti Dev 016" pitchFamily="2" charset="0"/>
              </a:rPr>
              <a:t>gSA</a:t>
            </a:r>
            <a:endParaRPr lang="en-IN" sz="2800" dirty="0">
              <a:solidFill>
                <a:schemeClr val="tx1"/>
              </a:solidFill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95400" y="304800"/>
            <a:ext cx="6477000" cy="9848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ERO-NET</a:t>
            </a:r>
            <a:endParaRPr lang="en-IN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¼fuokZpd </a:t>
            </a:r>
            <a:r>
              <a:rPr lang="en-IN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lwph</a:t>
            </a:r>
            <a:r>
              <a:rPr lang="en-IN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IN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esa</a:t>
            </a:r>
            <a:r>
              <a:rPr lang="en-IN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IN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iathdj.k</a:t>
            </a:r>
            <a:r>
              <a:rPr lang="en-IN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½</a:t>
            </a:r>
            <a:r>
              <a:rPr lang="en-I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06" y="1253342"/>
            <a:ext cx="9075093" cy="4973515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</a:pP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izi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ksa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fu”iknu</a:t>
            </a:r>
            <a:r>
              <a:rPr lang="en-IN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dh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lgt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izfØ;k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(Process)</a:t>
            </a:r>
          </a:p>
          <a:p>
            <a:pPr marL="0" algn="just">
              <a:spcBef>
                <a:spcPts val="0"/>
              </a:spcBef>
            </a:pP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fuokZpd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lwph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vkWuykbZu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la/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kkj.k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(Maintain Electoral Roll)</a:t>
            </a:r>
          </a:p>
          <a:p>
            <a:pPr marL="0" algn="just">
              <a:spcBef>
                <a:spcPts val="0"/>
              </a:spcBef>
            </a:pP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ernku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dsUnz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izca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iz.kkyh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Polling Station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Management System)</a:t>
            </a:r>
          </a:p>
          <a:p>
            <a:pPr marL="0" algn="just">
              <a:spcBef>
                <a:spcPts val="0"/>
              </a:spcBef>
            </a:pP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jk“Vªh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Lrj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fofHkUu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lHkk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{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ks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ksa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EROs 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chp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lapkj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LFkkfir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djrs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(Communication between EROS across ACs and States)</a:t>
            </a:r>
          </a:p>
          <a:p>
            <a:pPr marL="0" algn="just">
              <a:spcBef>
                <a:spcPts val="0"/>
              </a:spcBef>
            </a:pP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izokflr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LFkkukUrfjr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e`r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fuokZpdksa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fu;ekuqlkj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fuokZpd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lwph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ls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foyksiu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(Deletion process </a:t>
            </a:r>
            <a:r>
              <a:rPr lang="en-IN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absent, shifted and dead(ASD) voters). </a:t>
            </a:r>
            <a:endParaRPr lang="en-IN" sz="19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fuokZpd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lwph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ds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LokLF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ls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lacaf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kr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ekinaM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&amp;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vk;q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lewg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tula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[;k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fuokZpd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vuqikr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 </a:t>
            </a:r>
            <a:r>
              <a:rPr lang="en-IN" sz="27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fyaxkuqikr</a:t>
            </a:r>
            <a:r>
              <a:rPr lang="en-IN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vkfn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dk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vuqikyu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(Anytime real time observance of ER Health parameters like Age Cohort</a:t>
            </a:r>
            <a:r>
              <a:rPr lang="en-IN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Elector Population Ratio (EP Ratio), Gender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IN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atio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izkIr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nkok@vkifŸk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 dk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foLr`r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mís’ijd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{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ks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 </a:t>
            </a:r>
            <a:r>
              <a:rPr lang="en-IN" sz="27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lR;kiu</a:t>
            </a:r>
            <a:r>
              <a:rPr lang="en-IN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IN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(Objective and comprehensive field verification) </a:t>
            </a:r>
          </a:p>
          <a:p>
            <a:pPr algn="just"/>
            <a:endParaRPr lang="en-IN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Kruti Dev 016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1991769D-682A-46DC-80D3-9E0D52E0C2EE}"/>
              </a:ext>
            </a:extLst>
          </p:cNvPr>
          <p:cNvSpPr/>
          <p:nvPr/>
        </p:nvSpPr>
        <p:spPr>
          <a:xfrm>
            <a:off x="1371600" y="454442"/>
            <a:ext cx="6781800" cy="685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ERO-NET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dh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dk;Z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{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kerk,a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endParaRPr lang="en-IN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736971" cy="4648194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0"/>
              </a:spcBef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jk"Vªh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Lrj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lesfdr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MkVkcsl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gksus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dkj.k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{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ks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=h;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Lrj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Data Loss/Corruption 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dh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laHkkouk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lekIr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djrk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endParaRPr lang="en-US" sz="2600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blls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jk"Vªh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Lrj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fuokZpd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lwph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Errors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de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lgk;rk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feysxhA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lkFk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fdlh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uke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nksgjh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izfof”V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laHko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ugha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gksxkA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algn="just">
              <a:spcBef>
                <a:spcPts val="0"/>
              </a:spcBef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blls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Nationwide Transposition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vklku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gksxkA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lkFk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iz:i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lle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;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fu"iknu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gksxkA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 </a:t>
            </a:r>
          </a:p>
          <a:p>
            <a:pPr marL="0" algn="just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CEO/DEO/ERO/AERO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Lrj ij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vklku gksxhA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 </a:t>
            </a:r>
          </a:p>
          <a:p>
            <a:pPr marL="0" algn="just">
              <a:spcBef>
                <a:spcPts val="0"/>
              </a:spcBef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vkosnu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= dh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ERO-NET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Entry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i'pkr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~ ,d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Checklist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generate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gksrk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ftlds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/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kkj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BLO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field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tk¡p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djuh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gksrh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blls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tk¡p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izfØ;k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Objectivity, Transparency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vkSj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Accountability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vk;sxhA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 </a:t>
            </a:r>
          </a:p>
          <a:p>
            <a:pPr marL="0" algn="just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EROs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chp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Communication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LFkkfir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gksxk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]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ftlls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Migration/Shifting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lkFk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uke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tksM+uk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,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oa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gVkuk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laHko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gksxkA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 </a:t>
            </a:r>
          </a:p>
          <a:p>
            <a:pPr marL="0" algn="just"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Deletion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Deletion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dk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fjdkMZ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vkSj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uksfVl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generate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gksxkA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</a:rPr>
              <a:t> </a:t>
            </a:r>
            <a:endParaRPr lang="en-US" sz="2600" dirty="0" smtClean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algn="just">
              <a:spcBef>
                <a:spcPts val="0"/>
              </a:spcBef>
              <a:buNone/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algn="just">
              <a:spcBef>
                <a:spcPts val="0"/>
              </a:spcBef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algn="just">
              <a:spcBef>
                <a:spcPts val="0"/>
              </a:spcBef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algn="just">
              <a:spcBef>
                <a:spcPts val="0"/>
              </a:spcBef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E11C48C8-95AB-430A-9976-91DA77F12D3C}"/>
              </a:ext>
            </a:extLst>
          </p:cNvPr>
          <p:cNvSpPr/>
          <p:nvPr/>
        </p:nvSpPr>
        <p:spPr>
          <a:xfrm>
            <a:off x="1295400" y="304801"/>
            <a:ext cx="6477000" cy="685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ERO-NET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ls </a:t>
            </a:r>
            <a:r>
              <a:rPr lang="en-US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gksus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okys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ykHk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Kruti Dev 016" pitchFamily="2" charset="0"/>
              </a:rPr>
              <a:t>%&amp;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188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52E84C64-6B5A-4F91-9A85-D4415BBDC960}"/>
              </a:ext>
            </a:extLst>
          </p:cNvPr>
          <p:cNvSpPr/>
          <p:nvPr/>
        </p:nvSpPr>
        <p:spPr>
          <a:xfrm>
            <a:off x="8153400" y="6324600"/>
            <a:ext cx="1600200" cy="3651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IN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BD3C360-01C5-493E-B86C-F56032E55942}"/>
              </a:ext>
            </a:extLst>
          </p:cNvPr>
          <p:cNvSpPr txBox="1"/>
          <p:nvPr/>
        </p:nvSpPr>
        <p:spPr>
          <a:xfrm>
            <a:off x="685800" y="609600"/>
            <a:ext cx="8077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ERO-NET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iz.kkyh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}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kjk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fdlh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Hkh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dk;Z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gksus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;k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yafcr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jgus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lacaf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/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kr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lwpuk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dk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SMS/E-mail Alert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ek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/;e ls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DEO/ERO/AERO/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vkosnd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dks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izkIr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gksuk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vFkkZr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blls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Real Time Monitoring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laHko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gksxkA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leqfpr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dkjZokbZ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,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oa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fu”iknu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gsrq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;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EROs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dks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SMS/E-mail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Hkstk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tk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ldrk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gSA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nkoksa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,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oa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vkifŸk;ksa</a:t>
            </a:r>
            <a:r>
              <a:rPr lang="en-US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lacaf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/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kr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ukxfjdksa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,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oa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fuokZpdksa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dks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Hkh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fofHkUu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Lrj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tSls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izi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=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ksa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dh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izfØ;k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]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Schedule Hearing,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vkosnuksa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vLohd`fr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dkj.kksa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,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oa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vkosnuksa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dh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Lohd`fr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,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oa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bZfid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fizafVx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dh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lwpuk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nh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tk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ldrh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fuokZpd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lwph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esa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fdlh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Hkh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rjg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dh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nksgjh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izfof”V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ls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lacaf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/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kr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lwpuk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ifjyf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{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kr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djrh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gSA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Kruti Dev 016" pitchFamily="2" charset="0"/>
                <a:cs typeface="Times New Roman" pitchFamily="18" charset="0"/>
              </a:rPr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454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1266" y="2057400"/>
            <a:ext cx="8403468" cy="3200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CEO (State Level</a:t>
            </a:r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DEO (</a:t>
            </a:r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Level)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ERO/AERO (AC Level)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 </a:t>
            </a:r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(Polling Station Level)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Entry Operator (IT Staff at AERO/ERO office)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5DDD3585-4C1E-4359-A763-8E3541F966BF}"/>
              </a:ext>
            </a:extLst>
          </p:cNvPr>
          <p:cNvSpPr/>
          <p:nvPr/>
        </p:nvSpPr>
        <p:spPr>
          <a:xfrm>
            <a:off x="762000" y="469096"/>
            <a:ext cx="7162800" cy="8381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ERONET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esa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inkf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kdkfj;ksa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dh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Hkwfedk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,¡</a:t>
            </a:r>
            <a:endParaRPr lang="en-US" sz="4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16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787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1481336"/>
            <a:ext cx="8686800" cy="45600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altLang="en-US" sz="2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en-US" sz="2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dh </a:t>
            </a:r>
            <a:r>
              <a:rPr lang="en-US" sz="3000" b="1" i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iz’kklfud</a:t>
            </a:r>
            <a:r>
              <a:rPr lang="en-US" sz="30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Hkwfedk</a:t>
            </a:r>
            <a:r>
              <a:rPr lang="en-US" sz="30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%&amp;</a:t>
            </a:r>
            <a:endParaRPr lang="en-US" sz="27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 and periodically review the progress of form processing.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Indicators.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Alerts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Highlights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 Analysis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</a:t>
            </a: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Electoral Details of the </a:t>
            </a:r>
            <a:r>
              <a:rPr lang="en-IN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District.</a:t>
            </a:r>
            <a:endParaRPr lang="en-IN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</a:t>
            </a: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Polling Station Details of the </a:t>
            </a:r>
            <a:r>
              <a:rPr lang="en-IN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District.</a:t>
            </a:r>
            <a:endParaRPr lang="en-IN" alt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Formats</a:t>
            </a:r>
          </a:p>
          <a:p>
            <a:pPr marL="0" indent="0">
              <a:buNone/>
            </a:pPr>
            <a:endParaRPr lang="en-IN" altLang="en-US" sz="2400" b="1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n-US" sz="1900" dirty="0">
              <a:solidFill>
                <a:schemeClr val="tx1">
                  <a:lumMod val="95000"/>
                  <a:lumOff val="5000"/>
                </a:schemeClr>
              </a:solidFill>
              <a:latin typeface="Kruti Dev 016" pitchFamily="2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39E85E53-2862-4AD5-A00D-ED97FB3D608C}"/>
              </a:ext>
            </a:extLst>
          </p:cNvPr>
          <p:cNvSpPr/>
          <p:nvPr/>
        </p:nvSpPr>
        <p:spPr>
          <a:xfrm>
            <a:off x="838200" y="381000"/>
            <a:ext cx="7543800" cy="762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ftyk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fuokZpu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inkf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/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kdkjh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 </a:t>
            </a:r>
            <a:r>
              <a:rPr lang="en-US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(DEO) 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dh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</a:rPr>
              <a:t>Hkwfedk</a:t>
            </a:r>
            <a:endParaRPr lang="en-US" sz="44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16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48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7334" cy="3810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AC/District Change Request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Death Entry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Electoral Officer Details (ERO,AERO,BLO, Data Entry </a:t>
            </a:r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lang="en-I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Creation within Polling station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Rationalization of Polling Station</a:t>
            </a:r>
            <a:endParaRPr lang="en-I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Appeal to DEO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0D527265-98A7-472D-9562-FC7028ACFBE4}"/>
              </a:ext>
            </a:extLst>
          </p:cNvPr>
          <p:cNvSpPr/>
          <p:nvPr/>
        </p:nvSpPr>
        <p:spPr>
          <a:xfrm>
            <a:off x="1219200" y="451511"/>
            <a:ext cx="6148466" cy="762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DEO/ERO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dh </a:t>
            </a:r>
            <a:r>
              <a:rPr lang="en-US" sz="36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16" pitchFamily="2" charset="0"/>
                <a:cs typeface="Times New Roman" pitchFamily="18" charset="0"/>
              </a:rPr>
              <a:t>Hkwfedk</a:t>
            </a:r>
            <a:endParaRPr lang="en-US" sz="4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16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21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6322334" cy="425805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34" indent="-91434">
              <a:buNone/>
              <a:defRPr/>
            </a:pPr>
            <a:r>
              <a:rPr lang="en-IN" sz="24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Consists of </a:t>
            </a:r>
            <a:r>
              <a:rPr lang="en-IN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Electors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Errors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DSE(Demographically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imilar Entries)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Ratio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Elector Population (EP) Ratio 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Details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Analysis Formats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Summary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Drive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37FB764F-3249-4EFD-AAFE-077359196EF7}"/>
              </a:ext>
            </a:extLst>
          </p:cNvPr>
          <p:cNvSpPr/>
          <p:nvPr/>
        </p:nvSpPr>
        <p:spPr>
          <a:xfrm>
            <a:off x="764266" y="451511"/>
            <a:ext cx="7922534" cy="61528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Electoral Roll Details on ERO NET</a:t>
            </a:r>
            <a:endParaRPr lang="en-US" sz="4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uti Dev 016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782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915</Words>
  <Application>Microsoft Office PowerPoint</Application>
  <PresentationFormat>A4 Paper (210x297 mm)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DCEO</dc:creator>
  <cp:lastModifiedBy>jainendra</cp:lastModifiedBy>
  <cp:revision>1264</cp:revision>
  <dcterms:created xsi:type="dcterms:W3CDTF">2006-08-16T00:00:00Z</dcterms:created>
  <dcterms:modified xsi:type="dcterms:W3CDTF">2018-09-03T11:35:24Z</dcterms:modified>
</cp:coreProperties>
</file>