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Playfair Display"/>
      <p:regular r:id="rId33"/>
      <p:bold r:id="rId34"/>
      <p:italic r:id="rId35"/>
      <p:boldItalic r:id="rId36"/>
    </p:embeddedFont>
    <p:embeddedFont>
      <p:font typeface="Lat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boldItalic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PlayfairDisplay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PlayfairDisplay-italic.fntdata"/><Relationship Id="rId12" Type="http://schemas.openxmlformats.org/officeDocument/2006/relationships/slide" Target="slides/slide7.xml"/><Relationship Id="rId34" Type="http://schemas.openxmlformats.org/officeDocument/2006/relationships/font" Target="fonts/PlayfairDisplay-bold.fntdata"/><Relationship Id="rId15" Type="http://schemas.openxmlformats.org/officeDocument/2006/relationships/slide" Target="slides/slide10.xml"/><Relationship Id="rId37" Type="http://schemas.openxmlformats.org/officeDocument/2006/relationships/font" Target="fonts/Lato-regular.fntdata"/><Relationship Id="rId14" Type="http://schemas.openxmlformats.org/officeDocument/2006/relationships/slide" Target="slides/slide9.xml"/><Relationship Id="rId36" Type="http://schemas.openxmlformats.org/officeDocument/2006/relationships/font" Target="fonts/PlayfairDisplay-boldItalic.fntdata"/><Relationship Id="rId17" Type="http://schemas.openxmlformats.org/officeDocument/2006/relationships/slide" Target="slides/slide12.xml"/><Relationship Id="rId39" Type="http://schemas.openxmlformats.org/officeDocument/2006/relationships/font" Target="fonts/Lato-italic.fntdata"/><Relationship Id="rId16" Type="http://schemas.openxmlformats.org/officeDocument/2006/relationships/slide" Target="slides/slide11.xml"/><Relationship Id="rId38" Type="http://schemas.openxmlformats.org/officeDocument/2006/relationships/font" Target="fonts/Lato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92f21c138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92f21c138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4e1de47e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64e1de47e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4cd03c9b9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4cd03c9b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4e1de47e9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4e1de47e9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73e0f5615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73e0f5615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4e1de47e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4e1de47e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4e1de47e9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4e1de47e9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4e1de47e9_2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4e1de47e9_2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73e0f5615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573e0f5615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92f21c13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92f21c13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73e0f5615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73e0f5615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739abad0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739abad0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73e0f5615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73e0f5615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64e1de47e9_2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64e1de47e9_2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92f21c138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592f21c138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64e1de47e9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64e1de47e9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4e1de47e9_4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64e1de47e9_4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64e1de47e9_4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64e1de47e9_4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746940d9f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746940d9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73e0f5615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73e0f5615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73e0f5615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73e0f5615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73e0f5615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73e0f5615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73e0f5615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73e0f5615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73e0f5615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73e0f5615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e1de47e9_2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4e1de47e9_2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e1de47e9_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e1de47e9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support.ecitech.in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resultapi.eci.gov.in/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suvidha.eci.gov.in/" TargetMode="External"/><Relationship Id="rId4" Type="http://schemas.openxmlformats.org/officeDocument/2006/relationships/hyperlink" Target="https://suvidha.eci.gov.in/" TargetMode="External"/><Relationship Id="rId5" Type="http://schemas.openxmlformats.org/officeDocument/2006/relationships/hyperlink" Target="https://suvidha.eci.gov.in/" TargetMode="External"/><Relationship Id="rId6" Type="http://schemas.openxmlformats.org/officeDocument/2006/relationships/hyperlink" Target="https://support.ecitech.in/" TargetMode="External"/><Relationship Id="rId7" Type="http://schemas.openxmlformats.org/officeDocument/2006/relationships/hyperlink" Target="https://demo.eci.gov.i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results.eci.gov.in/" TargetMode="External"/><Relationship Id="rId4" Type="http://schemas.openxmlformats.org/officeDocument/2006/relationships/hyperlink" Target="https://resultapi.eci.gov.in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2955725" y="1051025"/>
            <a:ext cx="3092100" cy="178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Encore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Counting Application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00" y="2985847"/>
            <a:ext cx="2951400" cy="106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ELECTION COMMISSION OF  INDIA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Step2: RO Pre-counting Round Setup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017450"/>
            <a:ext cx="8693100" cy="355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the number of </a:t>
            </a:r>
            <a:r>
              <a:rPr b="1"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Rounds Scheduled</a:t>
            </a: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AC 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lphaL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number of Polling Station of your AC(By default no. of polling stations will come automatically and can be modified)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lphaL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number of counting table in Counting hall.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lphaL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 Schedule for AC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(By default no. of polling stations will come automatically and can be modified)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Important points for Round Setup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017450"/>
            <a:ext cx="8693100" cy="355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Rounds should be set up a day before counting day.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No. of rounds setup can not be decreased once the counting has started 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No. of rounds setup can be increased based on requirement.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Step3: </a:t>
            </a:r>
            <a:r>
              <a:rPr lang="en-GB"/>
              <a:t>RO Pre-counting </a:t>
            </a:r>
            <a:r>
              <a:rPr lang="en-GB"/>
              <a:t>User Management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017450"/>
            <a:ext cx="8520600" cy="35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has to enter the Table wise data for all rounds. However if RO wants to delegate the work. The additional users can be created named as “RO- Computer assistant”. And assign tables to them.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lphaL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RO- Computer Assistant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Enter details of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activate account and set password and PIN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lphaL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Assign table: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Returning officer need to assign tables to all the counting users including himself.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196650" y="117600"/>
            <a:ext cx="87507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Important</a:t>
            </a:r>
            <a:r>
              <a:rPr lang="en-GB"/>
              <a:t> points for</a:t>
            </a:r>
            <a:r>
              <a:rPr lang="en-GB"/>
              <a:t> RO- Computer Assistant </a:t>
            </a:r>
            <a:r>
              <a:rPr lang="en-GB"/>
              <a:t>creation and assignment of tables</a:t>
            </a:r>
            <a:endParaRPr/>
          </a:p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1312025"/>
            <a:ext cx="8693100" cy="36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should be created well before counting day.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has the authority to assign any no. of tables to any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 to himself.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to ensure that all tables are assigned either to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 to RO himself and No table should be left unassigned.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Table assignment to be done before starting of counting.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189525"/>
            <a:ext cx="8520600" cy="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Step 4 - Counting Day Table wise EVM Vote Entry by</a:t>
            </a:r>
            <a:r>
              <a:rPr lang="en-GB" sz="3000"/>
              <a:t> </a:t>
            </a:r>
            <a:r>
              <a:rPr lang="en-GB" sz="3000"/>
              <a:t>RO- Computer Assistant</a:t>
            </a:r>
            <a:r>
              <a:rPr lang="en-GB" sz="3000"/>
              <a:t>/ RO</a:t>
            </a:r>
            <a:endParaRPr sz="3000"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381950"/>
            <a:ext cx="8643900" cy="35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Enter the </a:t>
            </a:r>
            <a:r>
              <a:rPr b="1" lang="en-GB" sz="2400">
                <a:solidFill>
                  <a:srgbClr val="000000"/>
                </a:solidFill>
              </a:rPr>
              <a:t>Table wise EVM Votes </a:t>
            </a:r>
            <a:r>
              <a:rPr lang="en-GB" sz="2400">
                <a:solidFill>
                  <a:srgbClr val="000000"/>
                </a:solidFill>
              </a:rPr>
              <a:t>against each candidate.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Download/ Print </a:t>
            </a:r>
            <a:r>
              <a:rPr b="1" lang="en-GB" sz="2400">
                <a:solidFill>
                  <a:srgbClr val="000000"/>
                </a:solidFill>
              </a:rPr>
              <a:t> ‘Table wise Recording of Votes’ (TRV) </a:t>
            </a:r>
            <a:r>
              <a:rPr lang="en-GB" sz="2400">
                <a:solidFill>
                  <a:srgbClr val="000000"/>
                </a:solidFill>
              </a:rPr>
              <a:t>after completion of  each table entry done.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GB" sz="2400">
                <a:solidFill>
                  <a:srgbClr val="000000"/>
                </a:solidFill>
              </a:rPr>
              <a:t>Validate the information</a:t>
            </a:r>
            <a:r>
              <a:rPr lang="en-GB" sz="2400">
                <a:solidFill>
                  <a:srgbClr val="000000"/>
                </a:solidFill>
              </a:rPr>
              <a:t> of TRV and then Press</a:t>
            </a:r>
            <a:r>
              <a:rPr b="1" lang="en-GB" sz="2400">
                <a:solidFill>
                  <a:srgbClr val="000000"/>
                </a:solidFill>
              </a:rPr>
              <a:t> </a:t>
            </a:r>
            <a:r>
              <a:rPr lang="en-GB" sz="2400">
                <a:solidFill>
                  <a:srgbClr val="000000"/>
                </a:solidFill>
              </a:rPr>
              <a:t>Submit.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Repeat Step 1 to 3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till completion of Round.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189525"/>
            <a:ext cx="8520600" cy="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Step 5 - Round declaration by RO</a:t>
            </a:r>
            <a:endParaRPr sz="3000"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878800"/>
            <a:ext cx="8643900" cy="40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Ensure all table wise EVM votes entry done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by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that round.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 and Print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Tabulating of Trends/ Result and 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 Declaration Form (RDF)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each Round completion.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1" lang="en-GB" sz="2400">
                <a:solidFill>
                  <a:srgbClr val="000000"/>
                </a:solidFill>
              </a:rPr>
              <a:t>Validate the information of RDF</a:t>
            </a:r>
            <a:r>
              <a:rPr lang="en-GB" sz="2400">
                <a:solidFill>
                  <a:srgbClr val="000000"/>
                </a:solidFill>
              </a:rPr>
              <a:t> after completion of each round.</a:t>
            </a:r>
            <a:endParaRPr sz="2400">
              <a:solidFill>
                <a:srgbClr val="000000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189525"/>
            <a:ext cx="8520600" cy="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Step 6 - Round declaration by RO</a:t>
            </a:r>
            <a:endParaRPr sz="3000"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758925"/>
            <a:ext cx="8643900" cy="41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 completion by RO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have to confirm that the Round is complete even if there is any table entry pending (in case of evm votes not retrieved).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will p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ress 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“Publish Result”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button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after data verification.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Results available on Results portal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:Once the Round wise result is published by RO. It will be available to citizen through results portal http://results.eci.gov.in/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type="title"/>
          </p:nvPr>
        </p:nvSpPr>
        <p:spPr>
          <a:xfrm>
            <a:off x="196650" y="117600"/>
            <a:ext cx="87507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Important points for Editing of Data</a:t>
            </a:r>
            <a:endParaRPr/>
          </a:p>
        </p:txBody>
      </p:sp>
      <p:sp>
        <p:nvSpPr>
          <p:cNvPr id="157" name="Google Shape;157;p29"/>
          <p:cNvSpPr txBox="1"/>
          <p:nvPr>
            <p:ph idx="1" type="body"/>
          </p:nvPr>
        </p:nvSpPr>
        <p:spPr>
          <a:xfrm>
            <a:off x="311700" y="923025"/>
            <a:ext cx="8693100" cy="40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Correction before declaration and publishing of Round data by RO: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user of assigned to that table (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 RO) can update the data and verify it through TRV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Correction after declaration and publishing of Round data by RO: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Only RO can update the data for any table by updating the values , Verifying TRV, RDF and then again need to press the “Publish Round” Button.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7 - Postal Vote Entry by RO</a:t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</a:rPr>
              <a:t>Enter Postal ballot votes including ETPBS</a:t>
            </a:r>
            <a:endParaRPr sz="3000">
              <a:solidFill>
                <a:srgbClr val="000000"/>
              </a:solidFill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</a:rPr>
              <a:t>Postal Ballots votes can be edited by end of the day</a:t>
            </a:r>
            <a:endParaRPr sz="3000">
              <a:solidFill>
                <a:srgbClr val="000000"/>
              </a:solidFill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AutoNum type="arabicPeriod"/>
            </a:pPr>
            <a:r>
              <a:rPr lang="en-GB" sz="3000">
                <a:solidFill>
                  <a:srgbClr val="000000"/>
                </a:solidFill>
              </a:rPr>
              <a:t>Enter Rejected Votes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>
            <p:ph type="title"/>
          </p:nvPr>
        </p:nvSpPr>
        <p:spPr>
          <a:xfrm>
            <a:off x="311700" y="5425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8 - Declaration Of Result by RO</a:t>
            </a:r>
            <a:endParaRPr/>
          </a:p>
        </p:txBody>
      </p:sp>
      <p:sp>
        <p:nvSpPr>
          <p:cNvPr id="169" name="Google Shape;169;p31"/>
          <p:cNvSpPr txBox="1"/>
          <p:nvPr>
            <p:ph idx="1" type="body"/>
          </p:nvPr>
        </p:nvSpPr>
        <p:spPr>
          <a:xfrm>
            <a:off x="311700" y="534025"/>
            <a:ext cx="8520600" cy="429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</a:rPr>
              <a:t>Edit any </a:t>
            </a:r>
            <a:r>
              <a:rPr b="1" lang="en-GB" sz="2300">
                <a:solidFill>
                  <a:srgbClr val="000000"/>
                </a:solidFill>
              </a:rPr>
              <a:t>data discrepancy </a:t>
            </a:r>
            <a:r>
              <a:rPr lang="en-GB" sz="2300">
                <a:solidFill>
                  <a:srgbClr val="000000"/>
                </a:solidFill>
              </a:rPr>
              <a:t> of RO</a:t>
            </a:r>
            <a:r>
              <a:rPr lang="en-GB" sz="2300">
                <a:solidFill>
                  <a:srgbClr val="000000"/>
                </a:solidFill>
              </a:rPr>
              <a:t> level</a:t>
            </a:r>
            <a:r>
              <a:rPr lang="en-GB" sz="2300">
                <a:solidFill>
                  <a:srgbClr val="000000"/>
                </a:solidFill>
              </a:rPr>
              <a:t>, print and sign </a:t>
            </a:r>
            <a:r>
              <a:rPr b="1" lang="en-GB" sz="2300">
                <a:solidFill>
                  <a:srgbClr val="000000"/>
                </a:solidFill>
              </a:rPr>
              <a:t>TRV</a:t>
            </a:r>
            <a:r>
              <a:rPr lang="en-GB" sz="2300">
                <a:solidFill>
                  <a:srgbClr val="000000"/>
                </a:solidFill>
              </a:rPr>
              <a:t> and submit the edited data.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</a:rPr>
              <a:t>You can only declare the result upon </a:t>
            </a:r>
            <a:r>
              <a:rPr b="1" lang="en-GB" sz="2300">
                <a:solidFill>
                  <a:srgbClr val="000000"/>
                </a:solidFill>
              </a:rPr>
              <a:t>EVM votes entered for all Polling stations</a:t>
            </a:r>
            <a:r>
              <a:rPr b="1" lang="en-GB" sz="2300">
                <a:solidFill>
                  <a:srgbClr val="000000"/>
                </a:solidFill>
              </a:rPr>
              <a:t> &amp; </a:t>
            </a:r>
            <a:r>
              <a:rPr b="1" lang="en-GB" sz="2300">
                <a:solidFill>
                  <a:srgbClr val="000000"/>
                </a:solidFill>
              </a:rPr>
              <a:t>Postal Votes</a:t>
            </a:r>
            <a:r>
              <a:rPr lang="en-GB" sz="2300">
                <a:solidFill>
                  <a:srgbClr val="000000"/>
                </a:solidFill>
              </a:rPr>
              <a:t> finalization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</a:rPr>
              <a:t>Verify Data from physical records, Press EVM Votes and Postal Votes Finalize button.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</a:rPr>
              <a:t>Result declaration:</a:t>
            </a:r>
            <a:r>
              <a:rPr lang="en-GB" sz="2300">
                <a:solidFill>
                  <a:srgbClr val="000000"/>
                </a:solidFill>
              </a:rPr>
              <a:t> Enter the </a:t>
            </a:r>
            <a:r>
              <a:rPr b="1" lang="en-GB" sz="2300">
                <a:solidFill>
                  <a:srgbClr val="000000"/>
                </a:solidFill>
              </a:rPr>
              <a:t>Winner Name</a:t>
            </a:r>
            <a:r>
              <a:rPr lang="en-GB" sz="2300">
                <a:solidFill>
                  <a:srgbClr val="000000"/>
                </a:solidFill>
              </a:rPr>
              <a:t> and declare the Result. </a:t>
            </a:r>
            <a:endParaRPr sz="2300">
              <a:solidFill>
                <a:srgbClr val="000000"/>
              </a:solidFill>
            </a:endParaRPr>
          </a:p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</a:rPr>
              <a:t>Download</a:t>
            </a:r>
            <a:r>
              <a:rPr lang="en-GB" sz="2300">
                <a:solidFill>
                  <a:srgbClr val="000000"/>
                </a:solidFill>
              </a:rPr>
              <a:t> </a:t>
            </a:r>
            <a:r>
              <a:rPr b="1" lang="en-GB" sz="2300">
                <a:solidFill>
                  <a:srgbClr val="000000"/>
                </a:solidFill>
              </a:rPr>
              <a:t>2</a:t>
            </a:r>
            <a:r>
              <a:rPr b="1" lang="en-GB" sz="2300">
                <a:solidFill>
                  <a:srgbClr val="000000"/>
                </a:solidFill>
              </a:rPr>
              <a:t>1</a:t>
            </a:r>
            <a:r>
              <a:rPr b="1" lang="en-GB" sz="2300">
                <a:solidFill>
                  <a:srgbClr val="000000"/>
                </a:solidFill>
              </a:rPr>
              <a:t>E &amp; 21 C and upload signed copy in encore(New suvidha)</a:t>
            </a:r>
            <a:endParaRPr b="1" sz="2300">
              <a:solidFill>
                <a:srgbClr val="000000"/>
              </a:solidFill>
            </a:endParaRPr>
          </a:p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GB" sz="2300">
                <a:solidFill>
                  <a:srgbClr val="000000"/>
                </a:solidFill>
              </a:rPr>
              <a:t>Generate Form 20 and Verify.</a:t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Infra Requirement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7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Dedicated Computer, Printer, Scanner, and Stationery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availability for each RO.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Redundant IT system for each RO.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Dedicated 8MBPS leased line for counting center with fixed IP address for each computer.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Backup 8MBPS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leased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line with Internet connectivity from different service provider.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/>
          <p:nvPr>
            <p:ph type="title"/>
          </p:nvPr>
        </p:nvSpPr>
        <p:spPr>
          <a:xfrm>
            <a:off x="86850" y="0"/>
            <a:ext cx="8520600" cy="6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Security Measures</a:t>
            </a:r>
            <a:endParaRPr/>
          </a:p>
        </p:txBody>
      </p:sp>
      <p:sp>
        <p:nvSpPr>
          <p:cNvPr id="175" name="Google Shape;175;p32"/>
          <p:cNvSpPr txBox="1"/>
          <p:nvPr>
            <p:ph idx="1" type="body"/>
          </p:nvPr>
        </p:nvSpPr>
        <p:spPr>
          <a:xfrm>
            <a:off x="0" y="517300"/>
            <a:ext cx="9075900" cy="44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AutoNum type="arabicPeriod"/>
            </a:pPr>
            <a:r>
              <a:rPr b="1"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Two Factor authentication </a:t>
            </a: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For Login, Password and a 4-digit PIN will be required. PIN is generated upon first login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AutoNum type="arabicPeriod"/>
            </a:pPr>
            <a:r>
              <a:rPr b="1"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timeout</a:t>
            </a: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after 10 min of inactivity.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AutoNum type="arabicPeriod"/>
            </a:pP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</a:t>
            </a:r>
            <a:r>
              <a:rPr b="1"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Extend the session</a:t>
            </a: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further 10 min each time.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AutoNum type="arabicPeriod"/>
            </a:pP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After session timeout, if the Network is same, password will not be required and re-login by PIN only.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AutoNum type="arabicPeriod"/>
            </a:pP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the Network IP address changes, then Password and 4-digit PIN both will be required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AutoNum type="arabicPeriod"/>
            </a:pP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</a:t>
            </a:r>
            <a:r>
              <a:rPr b="1"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concurrent login is attempted</a:t>
            </a:r>
            <a:r>
              <a:rPr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first session will be logged out and PIN and password both need to be entered by the second user.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b="1" lang="en-GB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Send Email notification on concurrent login.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/>
          <p:nvPr>
            <p:ph type="title"/>
          </p:nvPr>
        </p:nvSpPr>
        <p:spPr>
          <a:xfrm>
            <a:off x="311700" y="0"/>
            <a:ext cx="8520600" cy="5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Dry Run on 16th Oct 10 AM to 3 PM</a:t>
            </a:r>
            <a:endParaRPr/>
          </a:p>
        </p:txBody>
      </p:sp>
      <p:sp>
        <p:nvSpPr>
          <p:cNvPr id="181" name="Google Shape;181;p33"/>
          <p:cNvSpPr txBox="1"/>
          <p:nvPr>
            <p:ph idx="1" type="body"/>
          </p:nvPr>
        </p:nvSpPr>
        <p:spPr>
          <a:xfrm>
            <a:off x="311700" y="548400"/>
            <a:ext cx="8520600" cy="428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Dry Run on Demo server on 16th Oct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will be provided with candidate names and party names with demo suffix.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data is totally internal and only meant for testing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must be </a:t>
            </a: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during testing</a:t>
            </a: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monitor the complete process.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Rounds and tables to be setup with estimated no. rounds and tables required on actual counting day.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Dry run means full drill upto result declaration.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Returning Officer should </a:t>
            </a: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 a certificate to CEO</a:t>
            </a: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having conducted dry run successfully.</a:t>
            </a:r>
            <a:endParaRPr sz="23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/>
          <p:nvPr>
            <p:ph type="title"/>
          </p:nvPr>
        </p:nvSpPr>
        <p:spPr>
          <a:xfrm>
            <a:off x="239675" y="103200"/>
            <a:ext cx="8520600" cy="43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Dress rehearsal </a:t>
            </a:r>
            <a:r>
              <a:rPr lang="en-GB"/>
              <a:t>on 22nd Oct 10 AM to </a:t>
            </a:r>
            <a:r>
              <a:rPr lang="en-GB"/>
              <a:t>3PM</a:t>
            </a:r>
            <a:endParaRPr/>
          </a:p>
        </p:txBody>
      </p:sp>
      <p:sp>
        <p:nvSpPr>
          <p:cNvPr id="187" name="Google Shape;187;p34"/>
          <p:cNvSpPr txBox="1"/>
          <p:nvPr>
            <p:ph idx="1" type="body"/>
          </p:nvPr>
        </p:nvSpPr>
        <p:spPr>
          <a:xfrm>
            <a:off x="158700" y="606050"/>
            <a:ext cx="8802900" cy="42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will be conducted on Live server</a:t>
            </a: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22nd Oct.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will be provided with candidate names and party names with demo suffix.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data is totally internal and only meant for testing.</a:t>
            </a:r>
            <a:endParaRPr b="1"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 must be </a:t>
            </a: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during testing</a:t>
            </a: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monitor the complete process.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Network and Power should be forcefully shut down to test the alternate arrangements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Dry run means full drill upto result declaration.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AutoNum type="arabicPeriod"/>
            </a:pP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Returning Officer should </a:t>
            </a:r>
            <a:r>
              <a:rPr b="1"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give a certificate to CEO</a:t>
            </a:r>
            <a:r>
              <a:rPr lang="en-GB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having conducted dry run successfully.</a:t>
            </a:r>
            <a:endParaRPr sz="23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TECHNICAL SUPPORT</a:t>
            </a:r>
            <a:endParaRPr/>
          </a:p>
        </p:txBody>
      </p:sp>
      <p:sp>
        <p:nvSpPr>
          <p:cNvPr id="193" name="Google Shape;193;p35"/>
          <p:cNvSpPr txBox="1"/>
          <p:nvPr>
            <p:ph idx="1" type="body"/>
          </p:nvPr>
        </p:nvSpPr>
        <p:spPr>
          <a:xfrm>
            <a:off x="311700" y="1152475"/>
            <a:ext cx="8520600" cy="3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Download user Manual from </a:t>
            </a:r>
            <a:r>
              <a:rPr lang="en-GB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https://support.ecitech.in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Download ECI Trainers mobile number and name for each state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Download one page flyer for counting day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Download this presentation- Should be used as official handbook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 on to portal for any support and raise a ticket.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updated articles on portal for counting.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to configure Result Panel?	</a:t>
            </a:r>
            <a:endParaRPr/>
          </a:p>
        </p:txBody>
      </p:sp>
      <p:sp>
        <p:nvSpPr>
          <p:cNvPr id="199" name="Google Shape;199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Steps: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Go to URL </a:t>
            </a:r>
            <a:r>
              <a:rPr lang="en-GB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https://resultapi.eci.gov.in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Login with CEO/DEO/RO mobile number and OTP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Configure based on your requirement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LcPeriod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State assembly election (Haryana/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Maharashtra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)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Font typeface="Arial"/>
              <a:buAutoNum type="alphaLcPeriod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ByPoll (AC/PC)   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Result Panel Sample</a:t>
            </a:r>
            <a:endParaRPr/>
          </a:p>
        </p:txBody>
      </p:sp>
      <p:sp>
        <p:nvSpPr>
          <p:cNvPr id="205" name="Google Shape;205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6" name="Google Shape;20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42539"/>
            <a:ext cx="9144001" cy="357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Result Panel Configuration</a:t>
            </a:r>
            <a:endParaRPr/>
          </a:p>
        </p:txBody>
      </p:sp>
      <p:sp>
        <p:nvSpPr>
          <p:cNvPr id="212" name="Google Shape;212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13" name="Google Shape;213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363" y="1138238"/>
            <a:ext cx="8677275" cy="37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/>
          <p:nvPr>
            <p:ph type="title"/>
          </p:nvPr>
        </p:nvSpPr>
        <p:spPr>
          <a:xfrm>
            <a:off x="372225" y="2231400"/>
            <a:ext cx="8520600" cy="9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latin typeface="Arial"/>
                <a:ea typeface="Arial"/>
                <a:cs typeface="Arial"/>
                <a:sym typeface="Arial"/>
              </a:rPr>
              <a:t>Thank You</a:t>
            </a:r>
            <a:endParaRPr sz="4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Infra requirement (Contd..)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8 Hrs or more Generator Power Backup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Online UPS with sufficient backup and  surge protection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Disabling all USB ports and drives except Printers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Installation of Updated antivirus with current definition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Microsoft Office licensed version and patched up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Physical security in Computer rooms 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GB" sz="2400">
                <a:solidFill>
                  <a:srgbClr val="000000"/>
                </a:solidFill>
              </a:rPr>
              <a:t>Restricted entry into Computer rooms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Infra requirement (Contd..)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DIO to be responsible for network architecture and operations. 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Admin for computer troubleshooting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eriod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operator with a good knowledge of Excel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Important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-GB" sz="3000">
                <a:solidFill>
                  <a:srgbClr val="000000"/>
                </a:solidFill>
              </a:rPr>
              <a:t>Counting On 24th Oct</a:t>
            </a:r>
            <a:endParaRPr sz="3000">
              <a:solidFill>
                <a:srgbClr val="000000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-GB" sz="3000">
                <a:solidFill>
                  <a:srgbClr val="000000"/>
                </a:solidFill>
              </a:rPr>
              <a:t>Data Entry at </a:t>
            </a:r>
            <a:r>
              <a:rPr lang="en-GB" sz="3000" u="sng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</a:t>
            </a:r>
            <a:r>
              <a:rPr lang="en-GB" sz="3000" u="sng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Encore</a:t>
            </a:r>
            <a:r>
              <a:rPr lang="en-GB" sz="3000" u="sng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.eci.gov.in/</a:t>
            </a:r>
            <a:endParaRPr sz="3000">
              <a:solidFill>
                <a:srgbClr val="980000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-GB" sz="3000">
                <a:solidFill>
                  <a:srgbClr val="000000"/>
                </a:solidFill>
              </a:rPr>
              <a:t>Support at </a:t>
            </a:r>
            <a:r>
              <a:rPr lang="en-GB" sz="3000" u="sng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https://support.ecitech.in/</a:t>
            </a:r>
            <a:endParaRPr sz="3000">
              <a:solidFill>
                <a:srgbClr val="980000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3000"/>
              <a:buChar char="●"/>
            </a:pPr>
            <a:r>
              <a:rPr lang="en-GB" sz="3000">
                <a:solidFill>
                  <a:srgbClr val="000000"/>
                </a:solidFill>
              </a:rPr>
              <a:t>Demo</a:t>
            </a:r>
            <a:r>
              <a:rPr lang="en-GB" sz="3000">
                <a:solidFill>
                  <a:srgbClr val="980000"/>
                </a:solidFill>
              </a:rPr>
              <a:t> </a:t>
            </a:r>
            <a:r>
              <a:rPr lang="en-GB" sz="3000" u="sng">
                <a:solidFill>
                  <a:schemeClr val="hlink"/>
                </a:solidFill>
                <a:hlinkClick r:id="rId7"/>
              </a:rPr>
              <a:t>https://demo.eci.gov.in</a:t>
            </a:r>
            <a:r>
              <a:rPr lang="en-GB" sz="3000">
                <a:solidFill>
                  <a:srgbClr val="980000"/>
                </a:solidFill>
              </a:rPr>
              <a:t> </a:t>
            </a:r>
            <a:endParaRPr sz="300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Result Display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●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Website </a:t>
            </a:r>
            <a:r>
              <a:rPr lang="en-GB" sz="3000" u="sng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https://results.eci.gov.in/</a:t>
            </a:r>
            <a:endParaRPr sz="3000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Voter Helpline Mobile App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</a:pPr>
            <a:r>
              <a:rPr lang="en-GB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 Scrolling Panels </a:t>
            </a:r>
            <a:r>
              <a:rPr lang="en-GB" sz="3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https://resultapi.eci.gov.in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-71100"/>
            <a:ext cx="8520600" cy="4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Role of Returning officer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158700" y="404350"/>
            <a:ext cx="8918100" cy="43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Precheck of counting data.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 and activate RO- Computer Assistant login(if require)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Round set up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Assign table entries to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RO- Computer Assistant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to himself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Table wise EVM votes (assigned for RO), Verify TRV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Verify RDF and declare rounds wise results.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Edit Table wise EVM votes after declaration of round (if case of any correction required)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Finalise EVM votes entry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Postal Votes and finalise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Declare Results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-71100"/>
            <a:ext cx="8520600" cy="47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Role of</a:t>
            </a:r>
            <a:r>
              <a:rPr lang="en-GB"/>
              <a:t> RO- Computer Assistant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158700" y="721325"/>
            <a:ext cx="8918100" cy="40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Activate Login by setting up Password and PIN.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Table wise EVM votes (assigned to him)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Download and Verify the Votes in Table wise Records of Votes (TRV). for each table.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Edit 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Table wise entries (if required) before round declaration by RO.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Ensure to follow the procedure and correct entries done in the system.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Step 1- Pre-counting Check up (Date)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54750" y="1315650"/>
            <a:ext cx="414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the 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electors data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Female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Others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Total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4929700" y="1251075"/>
            <a:ext cx="414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Verify </a:t>
            </a:r>
            <a:r>
              <a:rPr b="1"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contesting candidates</a:t>
            </a: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details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 in English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 in Hindi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in English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Address in Hindi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Party name in English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Party name in Hindi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