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28" r:id="rId2"/>
    <p:sldId id="373" r:id="rId3"/>
    <p:sldId id="367" r:id="rId4"/>
    <p:sldId id="368" r:id="rId5"/>
    <p:sldId id="353" r:id="rId6"/>
    <p:sldId id="335" r:id="rId7"/>
    <p:sldId id="289" r:id="rId8"/>
    <p:sldId id="346" r:id="rId9"/>
    <p:sldId id="347" r:id="rId10"/>
    <p:sldId id="348" r:id="rId11"/>
    <p:sldId id="365" r:id="rId12"/>
    <p:sldId id="366" r:id="rId13"/>
    <p:sldId id="349" r:id="rId14"/>
    <p:sldId id="350" r:id="rId15"/>
    <p:sldId id="351" r:id="rId16"/>
    <p:sldId id="352" r:id="rId17"/>
    <p:sldId id="306" r:id="rId18"/>
    <p:sldId id="307" r:id="rId19"/>
    <p:sldId id="298" r:id="rId20"/>
    <p:sldId id="337" r:id="rId21"/>
    <p:sldId id="338" r:id="rId22"/>
    <p:sldId id="354" r:id="rId23"/>
    <p:sldId id="355" r:id="rId24"/>
    <p:sldId id="356" r:id="rId25"/>
    <p:sldId id="357" r:id="rId26"/>
    <p:sldId id="358" r:id="rId27"/>
    <p:sldId id="359" r:id="rId28"/>
    <p:sldId id="360" r:id="rId29"/>
    <p:sldId id="361" r:id="rId30"/>
    <p:sldId id="362" r:id="rId31"/>
    <p:sldId id="339" r:id="rId32"/>
    <p:sldId id="317" r:id="rId33"/>
    <p:sldId id="318" r:id="rId34"/>
    <p:sldId id="363" r:id="rId35"/>
    <p:sldId id="364" r:id="rId36"/>
    <p:sldId id="372" r:id="rId37"/>
    <p:sldId id="370" r:id="rId38"/>
    <p:sldId id="371" r:id="rId39"/>
    <p:sldId id="319" r:id="rId40"/>
    <p:sldId id="340" r:id="rId41"/>
    <p:sldId id="265" r:id="rId42"/>
    <p:sldId id="267" r:id="rId43"/>
    <p:sldId id="342" r:id="rId44"/>
    <p:sldId id="288" r:id="rId45"/>
    <p:sldId id="325" r:id="rId46"/>
    <p:sldId id="326" r:id="rId47"/>
    <p:sldId id="343" r:id="rId48"/>
    <p:sldId id="344" r:id="rId49"/>
    <p:sldId id="311" r:id="rId50"/>
    <p:sldId id="331" r:id="rId51"/>
    <p:sldId id="312" r:id="rId52"/>
    <p:sldId id="332" r:id="rId53"/>
    <p:sldId id="313" r:id="rId54"/>
    <p:sldId id="314" r:id="rId55"/>
    <p:sldId id="333" r:id="rId56"/>
    <p:sldId id="315" r:id="rId57"/>
    <p:sldId id="316" r:id="rId58"/>
    <p:sldId id="334" r:id="rId59"/>
    <p:sldId id="323" r:id="rId60"/>
    <p:sldId id="327" r:id="rId61"/>
    <p:sldId id="329"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18B4DC4D-B4BC-4CDA-86D6-A9A4E617007F}" type="datetimeFigureOut">
              <a:rPr lang="en-US"/>
              <a:pPr>
                <a:defRPr/>
              </a:pPr>
              <a:t>8/22/2019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BEA1AB7-64EC-4B2C-A9BC-6C0A02FC0E7D}" type="slidenum">
              <a:rPr lang="en-US"/>
              <a:pPr>
                <a:defRPr/>
              </a:pPr>
              <a:t>‹#›</a:t>
            </a:fld>
            <a:endParaRPr lang="en-US"/>
          </a:p>
        </p:txBody>
      </p:sp>
    </p:spTree>
    <p:extLst>
      <p:ext uri="{BB962C8B-B14F-4D97-AF65-F5344CB8AC3E}">
        <p14:creationId xmlns:p14="http://schemas.microsoft.com/office/powerpoint/2010/main" val="117188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68606C3-F75C-40EF-B872-2F7E8F73951D}" type="datetimeFigureOut">
              <a:rPr lang="en-US"/>
              <a:pPr>
                <a:defRPr/>
              </a:pPr>
              <a:t>8/22/2019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2CBF827-7118-4690-A2B3-580C3DA15AB4}" type="slidenum">
              <a:rPr lang="en-US"/>
              <a:pPr>
                <a:defRPr/>
              </a:pPr>
              <a:t>‹#›</a:t>
            </a:fld>
            <a:endParaRPr lang="en-US"/>
          </a:p>
        </p:txBody>
      </p:sp>
    </p:spTree>
    <p:extLst>
      <p:ext uri="{BB962C8B-B14F-4D97-AF65-F5344CB8AC3E}">
        <p14:creationId xmlns:p14="http://schemas.microsoft.com/office/powerpoint/2010/main" val="2346898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8"/>
          <p:cNvSpPr>
            <a:spLocks noGrp="1" noChangeArrowheads="1"/>
          </p:cNvSpPr>
          <p:nvPr>
            <p:ph type="sldNum" sz="quarter" idx="5"/>
          </p:nvPr>
        </p:nvSpPr>
        <p:spPr/>
        <p:txBody>
          <a:bodyPr/>
          <a:lstStyle/>
          <a:p>
            <a:pPr>
              <a:defRPr/>
            </a:pPr>
            <a:fld id="{3FFA260A-763D-4294-AE81-A63AE2F98616}" type="slidenum">
              <a:rPr lang="en-US" smtClean="0"/>
              <a:pPr>
                <a:defRPr/>
              </a:pPr>
              <a:t>22</a:t>
            </a:fld>
            <a:endParaRPr lang="en-US" smtClean="0"/>
          </a:p>
        </p:txBody>
      </p:sp>
      <p:sp>
        <p:nvSpPr>
          <p:cNvPr id="66563"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66564"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46AEB-9F52-4239-A26B-8FE31FB072BC}" type="slidenum">
              <a:rPr lang="en-US" smtClean="0"/>
              <a:pPr fontAlgn="base">
                <a:spcBef>
                  <a:spcPct val="0"/>
                </a:spcBef>
                <a:spcAft>
                  <a:spcPct val="0"/>
                </a:spcAft>
                <a:defRPr/>
              </a:pPr>
              <a:t>32</a:t>
            </a:fld>
            <a:endParaRPr lang="en-US" smtClean="0"/>
          </a:p>
        </p:txBody>
      </p:sp>
      <p:sp>
        <p:nvSpPr>
          <p:cNvPr id="75779" name="Rectangle 1"/>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2"/>
          <p:cNvSpPr>
            <a:spLocks noChangeArrowheads="1"/>
          </p:cNvSpPr>
          <p:nvPr>
            <p:ph type="body" idx="1"/>
          </p:nvPr>
        </p:nvSpPr>
        <p:spPr bwMode="auto">
          <a:xfrm>
            <a:off x="701675" y="4416425"/>
            <a:ext cx="5607050" cy="4186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AF2EC-4E4F-4877-82CA-71E39E3964E5}" type="slidenum">
              <a:rPr lang="en-US" smtClean="0"/>
              <a:pPr fontAlgn="base">
                <a:spcBef>
                  <a:spcPct val="0"/>
                </a:spcBef>
                <a:spcAft>
                  <a:spcPct val="0"/>
                </a:spcAft>
                <a:defRPr/>
              </a:pPr>
              <a:t>33</a:t>
            </a:fld>
            <a:endParaRPr lang="en-US" smtClean="0"/>
          </a:p>
        </p:txBody>
      </p:sp>
      <p:sp>
        <p:nvSpPr>
          <p:cNvPr id="76803" name="Text Box 1"/>
          <p:cNvSpPr txBox="1">
            <a:spLocks noChangeArrowheads="1"/>
          </p:cNvSpPr>
          <p:nvPr/>
        </p:nvSpPr>
        <p:spPr bwMode="auto">
          <a:xfrm>
            <a:off x="1168400" y="704850"/>
            <a:ext cx="4672013" cy="3484563"/>
          </a:xfrm>
          <a:prstGeom prst="rect">
            <a:avLst/>
          </a:prstGeom>
          <a:solidFill>
            <a:srgbClr val="FFFFFF"/>
          </a:solidFill>
          <a:ln w="9525">
            <a:solidFill>
              <a:srgbClr val="000000"/>
            </a:solidFill>
            <a:miter lim="800000"/>
            <a:headEnd/>
            <a:tailEnd/>
          </a:ln>
        </p:spPr>
        <p:txBody>
          <a:bodyPr wrap="none" lIns="93177" tIns="46589" rIns="93177" bIns="4658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
        <p:nvSpPr>
          <p:cNvPr id="76804" name="Text Box 2"/>
          <p:cNvSpPr>
            <a:spLocks noChangeArrowheads="1"/>
          </p:cNvSpPr>
          <p:nvPr>
            <p:ph type="body"/>
          </p:nvPr>
        </p:nvSpPr>
        <p:spPr bwMode="auto">
          <a:xfrm>
            <a:off x="701675" y="4414838"/>
            <a:ext cx="560705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r>
              <a:rPr lang="en-US" smtClean="0">
                <a:latin typeface="Arial" charset="0"/>
                <a:ea typeface="Arial Unicode MS" pitchFamily="34" charset="-128"/>
                <a:cs typeface="Arial Unicode MS" pitchFamily="34" charset="-128"/>
              </a:rPr>
              <a:t>Facilitator asks each person to say one point in support of the topic</a:t>
            </a:r>
          </a:p>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endParaRPr lang="en-US" smtClean="0">
              <a:latin typeface="Arial" charset="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608F1-0304-4ACF-A42B-3666B1E321D6}" type="slidenum">
              <a:rPr lang="en-US" smtClean="0"/>
              <a:pPr fontAlgn="base">
                <a:spcBef>
                  <a:spcPct val="0"/>
                </a:spcBef>
                <a:spcAft>
                  <a:spcPct val="0"/>
                </a:spcAft>
                <a:defRPr/>
              </a:pPr>
              <a:t>34</a:t>
            </a:fld>
            <a:endParaRPr lang="en-US" smtClean="0"/>
          </a:p>
        </p:txBody>
      </p:sp>
      <p:sp>
        <p:nvSpPr>
          <p:cNvPr id="77827" name="Text Box 1"/>
          <p:cNvSpPr txBox="1">
            <a:spLocks noChangeArrowheads="1"/>
          </p:cNvSpPr>
          <p:nvPr/>
        </p:nvSpPr>
        <p:spPr bwMode="auto">
          <a:xfrm>
            <a:off x="1168400" y="704850"/>
            <a:ext cx="4672013" cy="3484563"/>
          </a:xfrm>
          <a:prstGeom prst="rect">
            <a:avLst/>
          </a:prstGeom>
          <a:solidFill>
            <a:srgbClr val="FFFFFF"/>
          </a:solidFill>
          <a:ln w="9525">
            <a:solidFill>
              <a:srgbClr val="000000"/>
            </a:solidFill>
            <a:miter lim="800000"/>
            <a:headEnd/>
            <a:tailEnd/>
          </a:ln>
        </p:spPr>
        <p:txBody>
          <a:bodyPr wrap="none" lIns="93177" tIns="46589" rIns="93177" bIns="4658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
        <p:nvSpPr>
          <p:cNvPr id="77828" name="Text Box 2"/>
          <p:cNvSpPr>
            <a:spLocks noChangeArrowheads="1"/>
          </p:cNvSpPr>
          <p:nvPr>
            <p:ph type="body"/>
          </p:nvPr>
        </p:nvSpPr>
        <p:spPr bwMode="auto">
          <a:xfrm>
            <a:off x="701675" y="4414838"/>
            <a:ext cx="560705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r>
              <a:rPr lang="en-US" smtClean="0">
                <a:latin typeface="Arial" charset="0"/>
                <a:ea typeface="Arial Unicode MS" pitchFamily="34" charset="-128"/>
                <a:cs typeface="Arial Unicode MS" pitchFamily="34" charset="-128"/>
              </a:rPr>
              <a:t>Facilitator asks each person to say one point in support of the topic</a:t>
            </a:r>
          </a:p>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endParaRPr lang="en-US" smtClean="0">
              <a:latin typeface="Arial" charset="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CB5DB-C9CC-48C1-AE75-E21140F09D04}" type="slidenum">
              <a:rPr lang="en-US" smtClean="0"/>
              <a:pPr fontAlgn="base">
                <a:spcBef>
                  <a:spcPct val="0"/>
                </a:spcBef>
                <a:spcAft>
                  <a:spcPct val="0"/>
                </a:spcAft>
                <a:defRPr/>
              </a:pPr>
              <a:t>35</a:t>
            </a:fld>
            <a:endParaRPr lang="en-US" smtClean="0"/>
          </a:p>
        </p:txBody>
      </p:sp>
      <p:sp>
        <p:nvSpPr>
          <p:cNvPr id="78851" name="Text Box 1"/>
          <p:cNvSpPr txBox="1">
            <a:spLocks noChangeArrowheads="1"/>
          </p:cNvSpPr>
          <p:nvPr/>
        </p:nvSpPr>
        <p:spPr bwMode="auto">
          <a:xfrm>
            <a:off x="1168400" y="704850"/>
            <a:ext cx="4672013" cy="3484563"/>
          </a:xfrm>
          <a:prstGeom prst="rect">
            <a:avLst/>
          </a:prstGeom>
          <a:solidFill>
            <a:srgbClr val="FFFFFF"/>
          </a:solidFill>
          <a:ln w="9525">
            <a:solidFill>
              <a:srgbClr val="000000"/>
            </a:solidFill>
            <a:miter lim="800000"/>
            <a:headEnd/>
            <a:tailEnd/>
          </a:ln>
        </p:spPr>
        <p:txBody>
          <a:bodyPr wrap="none" lIns="93177" tIns="46589" rIns="93177" bIns="4658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
        <p:nvSpPr>
          <p:cNvPr id="78852" name="Text Box 2"/>
          <p:cNvSpPr>
            <a:spLocks noChangeArrowheads="1"/>
          </p:cNvSpPr>
          <p:nvPr>
            <p:ph type="body"/>
          </p:nvPr>
        </p:nvSpPr>
        <p:spPr bwMode="auto">
          <a:xfrm>
            <a:off x="701675" y="4414838"/>
            <a:ext cx="560705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r>
              <a:rPr lang="en-US" smtClean="0">
                <a:latin typeface="Arial" charset="0"/>
                <a:ea typeface="Arial Unicode MS" pitchFamily="34" charset="-128"/>
                <a:cs typeface="Arial Unicode MS" pitchFamily="34" charset="-128"/>
              </a:rPr>
              <a:t>Facilitator asks each person to say one point in support of the topic</a:t>
            </a:r>
          </a:p>
          <a:p>
            <a:pPr eaLnBrk="1" hangingPunct="1">
              <a:spcBef>
                <a:spcPts val="463"/>
              </a:spcBef>
              <a:tabLst>
                <a:tab pos="0" algn="l"/>
                <a:tab pos="930275" algn="l"/>
                <a:tab pos="1862138" algn="l"/>
                <a:tab pos="2794000" algn="l"/>
                <a:tab pos="3725863" algn="l"/>
                <a:tab pos="4657725" algn="l"/>
                <a:tab pos="5589588" algn="l"/>
                <a:tab pos="6521450" algn="l"/>
                <a:tab pos="7453313" algn="l"/>
                <a:tab pos="8385175" algn="l"/>
                <a:tab pos="9317038" algn="l"/>
                <a:tab pos="10248900" algn="l"/>
              </a:tabLst>
            </a:pPr>
            <a:endParaRPr lang="en-US" smtClean="0">
              <a:latin typeface="Arial" charset="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the trainer reaches ‘9’ s/he can tell that one can publish the Final Roll but should check the points given from 11 to 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8"/>
          <p:cNvSpPr>
            <a:spLocks noGrp="1" noChangeArrowheads="1"/>
          </p:cNvSpPr>
          <p:nvPr>
            <p:ph type="sldNum" sz="quarter" idx="5"/>
          </p:nvPr>
        </p:nvSpPr>
        <p:spPr/>
        <p:txBody>
          <a:bodyPr/>
          <a:lstStyle/>
          <a:p>
            <a:pPr>
              <a:defRPr/>
            </a:pPr>
            <a:fld id="{52EFEED0-2F32-4098-B171-FBF76406FCC6}" type="slidenum">
              <a:rPr lang="en-US" smtClean="0"/>
              <a:pPr>
                <a:defRPr/>
              </a:pPr>
              <a:t>23</a:t>
            </a:fld>
            <a:endParaRPr lang="en-US" smtClean="0"/>
          </a:p>
        </p:txBody>
      </p:sp>
      <p:sp>
        <p:nvSpPr>
          <p:cNvPr id="67587"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67588"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8"/>
          <p:cNvSpPr>
            <a:spLocks noGrp="1" noChangeArrowheads="1"/>
          </p:cNvSpPr>
          <p:nvPr>
            <p:ph type="sldNum" sz="quarter" idx="5"/>
          </p:nvPr>
        </p:nvSpPr>
        <p:spPr/>
        <p:txBody>
          <a:bodyPr/>
          <a:lstStyle/>
          <a:p>
            <a:pPr>
              <a:defRPr/>
            </a:pPr>
            <a:fld id="{4892CFD5-E3BC-43EB-ABCE-5E40D69264E2}" type="slidenum">
              <a:rPr lang="en-US" smtClean="0"/>
              <a:pPr>
                <a:defRPr/>
              </a:pPr>
              <a:t>24</a:t>
            </a:fld>
            <a:endParaRPr lang="en-US" smtClean="0"/>
          </a:p>
        </p:txBody>
      </p:sp>
      <p:sp>
        <p:nvSpPr>
          <p:cNvPr id="68611"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68612"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8"/>
          <p:cNvSpPr>
            <a:spLocks noGrp="1" noChangeArrowheads="1"/>
          </p:cNvSpPr>
          <p:nvPr>
            <p:ph type="sldNum" sz="quarter" idx="5"/>
          </p:nvPr>
        </p:nvSpPr>
        <p:spPr/>
        <p:txBody>
          <a:bodyPr/>
          <a:lstStyle/>
          <a:p>
            <a:pPr>
              <a:defRPr/>
            </a:pPr>
            <a:fld id="{BA158532-C848-4BA5-95EA-7F7AEA7834B5}" type="slidenum">
              <a:rPr lang="en-US" smtClean="0"/>
              <a:pPr>
                <a:defRPr/>
              </a:pPr>
              <a:t>25</a:t>
            </a:fld>
            <a:endParaRPr lang="en-US" smtClean="0"/>
          </a:p>
        </p:txBody>
      </p:sp>
      <p:sp>
        <p:nvSpPr>
          <p:cNvPr id="69635"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69636"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8"/>
          <p:cNvSpPr>
            <a:spLocks noGrp="1" noChangeArrowheads="1"/>
          </p:cNvSpPr>
          <p:nvPr>
            <p:ph type="sldNum" sz="quarter" idx="5"/>
          </p:nvPr>
        </p:nvSpPr>
        <p:spPr/>
        <p:txBody>
          <a:bodyPr/>
          <a:lstStyle/>
          <a:p>
            <a:pPr>
              <a:defRPr/>
            </a:pPr>
            <a:fld id="{D2CFCE4D-DF08-4562-9827-B6B11ACA94F1}" type="slidenum">
              <a:rPr lang="en-US" smtClean="0"/>
              <a:pPr>
                <a:defRPr/>
              </a:pPr>
              <a:t>26</a:t>
            </a:fld>
            <a:endParaRPr lang="en-US" smtClean="0"/>
          </a:p>
        </p:txBody>
      </p:sp>
      <p:sp>
        <p:nvSpPr>
          <p:cNvPr id="70659"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70660"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8"/>
          <p:cNvSpPr>
            <a:spLocks noGrp="1" noChangeArrowheads="1"/>
          </p:cNvSpPr>
          <p:nvPr>
            <p:ph type="sldNum" sz="quarter" idx="5"/>
          </p:nvPr>
        </p:nvSpPr>
        <p:spPr/>
        <p:txBody>
          <a:bodyPr/>
          <a:lstStyle/>
          <a:p>
            <a:pPr>
              <a:defRPr/>
            </a:pPr>
            <a:fld id="{C360B46F-C999-4A2A-843F-97080B166776}" type="slidenum">
              <a:rPr lang="en-US" smtClean="0"/>
              <a:pPr>
                <a:defRPr/>
              </a:pPr>
              <a:t>27</a:t>
            </a:fld>
            <a:endParaRPr lang="en-US" smtClean="0"/>
          </a:p>
        </p:txBody>
      </p:sp>
      <p:sp>
        <p:nvSpPr>
          <p:cNvPr id="71683"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71684"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8"/>
          <p:cNvSpPr>
            <a:spLocks noGrp="1" noChangeArrowheads="1"/>
          </p:cNvSpPr>
          <p:nvPr>
            <p:ph type="sldNum" sz="quarter" idx="5"/>
          </p:nvPr>
        </p:nvSpPr>
        <p:spPr/>
        <p:txBody>
          <a:bodyPr/>
          <a:lstStyle/>
          <a:p>
            <a:pPr>
              <a:defRPr/>
            </a:pPr>
            <a:fld id="{08B25997-EE86-4400-B8EC-38979C1A2CFC}" type="slidenum">
              <a:rPr lang="en-US" smtClean="0"/>
              <a:pPr>
                <a:defRPr/>
              </a:pPr>
              <a:t>28</a:t>
            </a:fld>
            <a:endParaRPr lang="en-US" smtClean="0"/>
          </a:p>
        </p:txBody>
      </p:sp>
      <p:sp>
        <p:nvSpPr>
          <p:cNvPr id="72707"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72708"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8"/>
          <p:cNvSpPr>
            <a:spLocks noGrp="1" noChangeArrowheads="1"/>
          </p:cNvSpPr>
          <p:nvPr>
            <p:ph type="sldNum" sz="quarter" idx="5"/>
          </p:nvPr>
        </p:nvSpPr>
        <p:spPr/>
        <p:txBody>
          <a:bodyPr/>
          <a:lstStyle/>
          <a:p>
            <a:pPr>
              <a:defRPr/>
            </a:pPr>
            <a:fld id="{3DC13441-E474-4890-BAAE-8EDC9FE8141A}" type="slidenum">
              <a:rPr lang="en-US" smtClean="0"/>
              <a:pPr>
                <a:defRPr/>
              </a:pPr>
              <a:t>29</a:t>
            </a:fld>
            <a:endParaRPr lang="en-US" smtClean="0"/>
          </a:p>
        </p:txBody>
      </p:sp>
      <p:sp>
        <p:nvSpPr>
          <p:cNvPr id="73731"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73732"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p:cNvSpPr>
            <a:spLocks noGrp="1" noChangeArrowheads="1"/>
          </p:cNvSpPr>
          <p:nvPr>
            <p:ph type="sldNum" sz="quarter" idx="5"/>
          </p:nvPr>
        </p:nvSpPr>
        <p:spPr/>
        <p:txBody>
          <a:bodyPr/>
          <a:lstStyle/>
          <a:p>
            <a:pPr>
              <a:defRPr/>
            </a:pPr>
            <a:fld id="{A4C8031C-7C7E-409F-A424-12CA9EEA5497}" type="slidenum">
              <a:rPr lang="en-US" smtClean="0"/>
              <a:pPr>
                <a:defRPr/>
              </a:pPr>
              <a:t>30</a:t>
            </a:fld>
            <a:endParaRPr lang="en-US" smtClean="0"/>
          </a:p>
        </p:txBody>
      </p:sp>
      <p:sp>
        <p:nvSpPr>
          <p:cNvPr id="74755" name="Text Box 2"/>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74756" name="Rectangle 3"/>
          <p:cNvSpPr>
            <a:spLocks noGrp="1" noChangeArrowheads="1"/>
          </p:cNvSpPr>
          <p:nvPr>
            <p:ph type="body"/>
          </p:nvPr>
        </p:nvSpPr>
        <p:spPr bwMode="auto">
          <a:xfrm>
            <a:off x="701675" y="4416425"/>
            <a:ext cx="56054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8CDBCD-210F-4F5A-9783-870DDB516683}" type="datetimeFigureOut">
              <a:rPr lang="en-US"/>
              <a:pPr>
                <a:defRPr/>
              </a:pPr>
              <a:t>8/22/2019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8E4C6-2810-48E7-93C2-9C2A58359EB0}" type="slidenum">
              <a:rPr lang="en-US"/>
              <a:pPr>
                <a:defRPr/>
              </a:pPr>
              <a:t>‹#›</a:t>
            </a:fld>
            <a:endParaRPr lang="en-US"/>
          </a:p>
        </p:txBody>
      </p:sp>
    </p:spTree>
    <p:extLst>
      <p:ext uri="{BB962C8B-B14F-4D97-AF65-F5344CB8AC3E}">
        <p14:creationId xmlns:p14="http://schemas.microsoft.com/office/powerpoint/2010/main" val="37289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76AD6-D96D-4AE3-9C51-8C12628EEF78}" type="datetimeFigureOut">
              <a:rPr lang="en-US"/>
              <a:pPr>
                <a:defRPr/>
              </a:pPr>
              <a:t>8/22/2019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87218E-5BF5-47E6-A319-4C691AC291B7}" type="slidenum">
              <a:rPr lang="en-US"/>
              <a:pPr>
                <a:defRPr/>
              </a:pPr>
              <a:t>‹#›</a:t>
            </a:fld>
            <a:endParaRPr lang="en-US"/>
          </a:p>
        </p:txBody>
      </p:sp>
    </p:spTree>
    <p:extLst>
      <p:ext uri="{BB962C8B-B14F-4D97-AF65-F5344CB8AC3E}">
        <p14:creationId xmlns:p14="http://schemas.microsoft.com/office/powerpoint/2010/main" val="336017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DF9F7-9B5D-45C9-8965-94A8568DD11C}" type="datetimeFigureOut">
              <a:rPr lang="en-US"/>
              <a:pPr>
                <a:defRPr/>
              </a:pPr>
              <a:t>8/22/2019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49AFE8-66B5-40C4-99FB-6B7528DE3F42}" type="slidenum">
              <a:rPr lang="en-US"/>
              <a:pPr>
                <a:defRPr/>
              </a:pPr>
              <a:t>‹#›</a:t>
            </a:fld>
            <a:endParaRPr lang="en-US"/>
          </a:p>
        </p:txBody>
      </p:sp>
    </p:spTree>
    <p:extLst>
      <p:ext uri="{BB962C8B-B14F-4D97-AF65-F5344CB8AC3E}">
        <p14:creationId xmlns:p14="http://schemas.microsoft.com/office/powerpoint/2010/main" val="200075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
        <p:nvSpPr>
          <p:cNvPr id="5" name="Rectangle 5"/>
          <p:cNvSpPr>
            <a:spLocks noGrp="1" noChangeArrowheads="1"/>
          </p:cNvSpPr>
          <p:nvPr>
            <p:ph type="sldNum" idx="12"/>
          </p:nvPr>
        </p:nvSpPr>
        <p:spPr/>
        <p:txBody>
          <a:bodyPr/>
          <a:lstStyle>
            <a:lvl1pPr>
              <a:defRPr/>
            </a:lvl1pPr>
          </a:lstStyle>
          <a:p>
            <a:pPr>
              <a:defRPr/>
            </a:pPr>
            <a:fld id="{C2D344AB-C69E-4CCF-8ED3-C9D83A846EA5}" type="slidenum">
              <a:rPr lang="en-US"/>
              <a:pPr>
                <a:defRPr/>
              </a:pPr>
              <a:t>‹#›</a:t>
            </a:fld>
            <a:endParaRPr lang="en-US"/>
          </a:p>
        </p:txBody>
      </p:sp>
    </p:spTree>
    <p:extLst>
      <p:ext uri="{BB962C8B-B14F-4D97-AF65-F5344CB8AC3E}">
        <p14:creationId xmlns:p14="http://schemas.microsoft.com/office/powerpoint/2010/main" val="307940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9D252-FA18-4CA9-B8F8-591D5A22FF1F}" type="datetimeFigureOut">
              <a:rPr lang="en-US"/>
              <a:pPr>
                <a:defRPr/>
              </a:pPr>
              <a:t>8/22/2019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AB1D34-7BDF-4710-96F0-B6B92A6C6F03}" type="slidenum">
              <a:rPr lang="en-US"/>
              <a:pPr>
                <a:defRPr/>
              </a:pPr>
              <a:t>‹#›</a:t>
            </a:fld>
            <a:endParaRPr lang="en-US"/>
          </a:p>
        </p:txBody>
      </p:sp>
    </p:spTree>
    <p:extLst>
      <p:ext uri="{BB962C8B-B14F-4D97-AF65-F5344CB8AC3E}">
        <p14:creationId xmlns:p14="http://schemas.microsoft.com/office/powerpoint/2010/main" val="370940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574720-7160-4454-B80E-A787DF5D5221}" type="datetimeFigureOut">
              <a:rPr lang="en-US"/>
              <a:pPr>
                <a:defRPr/>
              </a:pPr>
              <a:t>8/22/2019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7AF7F-16BF-4AE3-8E54-869ADB126826}" type="slidenum">
              <a:rPr lang="en-US"/>
              <a:pPr>
                <a:defRPr/>
              </a:pPr>
              <a:t>‹#›</a:t>
            </a:fld>
            <a:endParaRPr lang="en-US"/>
          </a:p>
        </p:txBody>
      </p:sp>
    </p:spTree>
    <p:extLst>
      <p:ext uri="{BB962C8B-B14F-4D97-AF65-F5344CB8AC3E}">
        <p14:creationId xmlns:p14="http://schemas.microsoft.com/office/powerpoint/2010/main" val="400786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771A9E-4336-4129-9CE6-43D31CB16B93}" type="datetimeFigureOut">
              <a:rPr lang="en-US"/>
              <a:pPr>
                <a:defRPr/>
              </a:pPr>
              <a:t>8/22/2019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47692-66F4-4A6B-8304-408F413BCDB8}" type="slidenum">
              <a:rPr lang="en-US"/>
              <a:pPr>
                <a:defRPr/>
              </a:pPr>
              <a:t>‹#›</a:t>
            </a:fld>
            <a:endParaRPr lang="en-US"/>
          </a:p>
        </p:txBody>
      </p:sp>
    </p:spTree>
    <p:extLst>
      <p:ext uri="{BB962C8B-B14F-4D97-AF65-F5344CB8AC3E}">
        <p14:creationId xmlns:p14="http://schemas.microsoft.com/office/powerpoint/2010/main" val="175821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ED948A-19C8-4FDE-AC64-2F902E496974}" type="datetimeFigureOut">
              <a:rPr lang="en-US"/>
              <a:pPr>
                <a:defRPr/>
              </a:pPr>
              <a:t>8/22/2019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29BB46-7E88-4945-B372-DCE04AA754D5}" type="slidenum">
              <a:rPr lang="en-US"/>
              <a:pPr>
                <a:defRPr/>
              </a:pPr>
              <a:t>‹#›</a:t>
            </a:fld>
            <a:endParaRPr lang="en-US"/>
          </a:p>
        </p:txBody>
      </p:sp>
    </p:spTree>
    <p:extLst>
      <p:ext uri="{BB962C8B-B14F-4D97-AF65-F5344CB8AC3E}">
        <p14:creationId xmlns:p14="http://schemas.microsoft.com/office/powerpoint/2010/main" val="315692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B09F5C-8A45-4058-B67E-E9C95DE5E25F}" type="datetimeFigureOut">
              <a:rPr lang="en-US"/>
              <a:pPr>
                <a:defRPr/>
              </a:pPr>
              <a:t>8/22/2019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4AA4CD-F6D7-47D7-903E-DB68A3F2E7F6}" type="slidenum">
              <a:rPr lang="en-US"/>
              <a:pPr>
                <a:defRPr/>
              </a:pPr>
              <a:t>‹#›</a:t>
            </a:fld>
            <a:endParaRPr lang="en-US"/>
          </a:p>
        </p:txBody>
      </p:sp>
    </p:spTree>
    <p:extLst>
      <p:ext uri="{BB962C8B-B14F-4D97-AF65-F5344CB8AC3E}">
        <p14:creationId xmlns:p14="http://schemas.microsoft.com/office/powerpoint/2010/main" val="41766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5F770A-68BF-4896-A2BD-3CBCBE1DC30B}" type="datetimeFigureOut">
              <a:rPr lang="en-US"/>
              <a:pPr>
                <a:defRPr/>
              </a:pPr>
              <a:t>8/22/2019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4B7E49-85A6-4E8B-86E3-5CD783F778AA}" type="slidenum">
              <a:rPr lang="en-US"/>
              <a:pPr>
                <a:defRPr/>
              </a:pPr>
              <a:t>‹#›</a:t>
            </a:fld>
            <a:endParaRPr lang="en-US"/>
          </a:p>
        </p:txBody>
      </p:sp>
    </p:spTree>
    <p:extLst>
      <p:ext uri="{BB962C8B-B14F-4D97-AF65-F5344CB8AC3E}">
        <p14:creationId xmlns:p14="http://schemas.microsoft.com/office/powerpoint/2010/main" val="24258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A23C29-A98A-447C-BD26-DE2C3FFBA337}" type="datetimeFigureOut">
              <a:rPr lang="en-US"/>
              <a:pPr>
                <a:defRPr/>
              </a:pPr>
              <a:t>8/22/2019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FCF8C-C2EE-43AD-A603-47C4DF840DDC}" type="slidenum">
              <a:rPr lang="en-US"/>
              <a:pPr>
                <a:defRPr/>
              </a:pPr>
              <a:t>‹#›</a:t>
            </a:fld>
            <a:endParaRPr lang="en-US"/>
          </a:p>
        </p:txBody>
      </p:sp>
    </p:spTree>
    <p:extLst>
      <p:ext uri="{BB962C8B-B14F-4D97-AF65-F5344CB8AC3E}">
        <p14:creationId xmlns:p14="http://schemas.microsoft.com/office/powerpoint/2010/main" val="95071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D625C8-243E-41A8-AE70-B71D9E35185D}" type="datetimeFigureOut">
              <a:rPr lang="en-US"/>
              <a:pPr>
                <a:defRPr/>
              </a:pPr>
              <a:t>8/22/2019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7C1B8-50F0-4B50-A51F-1D5869C73793}" type="slidenum">
              <a:rPr lang="en-US"/>
              <a:pPr>
                <a:defRPr/>
              </a:pPr>
              <a:t>‹#›</a:t>
            </a:fld>
            <a:endParaRPr lang="en-US"/>
          </a:p>
        </p:txBody>
      </p:sp>
    </p:spTree>
    <p:extLst>
      <p:ext uri="{BB962C8B-B14F-4D97-AF65-F5344CB8AC3E}">
        <p14:creationId xmlns:p14="http://schemas.microsoft.com/office/powerpoint/2010/main" val="405267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966077-8235-4B1E-AC1D-361C3582094A}" type="datetimeFigureOut">
              <a:rPr lang="en-US"/>
              <a:pPr>
                <a:defRPr/>
              </a:pPr>
              <a:t>8/22/2019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2F00A07-FFA9-4AD9-B95E-E6159CE326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google.co.in/imgres?imgurl=http://tailsnscales.net/images/692_baby_snake_cartoon.jpg&amp;imgrefurl=http://tailsnscales.net/newsandevents.html&amp;usg=__B4tadKuHhTLDzzaCgu0WW04MG80=&amp;h=455&amp;w=692&amp;sz=35&amp;hl=en&amp;start=4&amp;zoom=1&amp;tbnid=gTnWXqk82YMm2M:&amp;tbnh=91&amp;tbnw=139&amp;ei=Vr1kTvf6ItCJrAekwMX9CQ&amp;prev=/search%3Fq%3Dsnake%2Bcartoon%26um%3D1%26hl%3Den%26sa%3DN%26tbm%3Disch&amp;um=1&amp;itbs=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066800"/>
            <a:ext cx="7772400" cy="533400"/>
          </a:xfrm>
        </p:spPr>
        <p:txBody>
          <a:bodyPr/>
          <a:lstStyle/>
          <a:p>
            <a:pPr eaLnBrk="1" hangingPunct="1"/>
            <a:r>
              <a:rPr lang="en-US" smtClean="0"/>
              <a:t>Revision of Electoral Rolls</a:t>
            </a:r>
          </a:p>
        </p:txBody>
      </p:sp>
      <p:sp>
        <p:nvSpPr>
          <p:cNvPr id="3" name="Subtitle 2"/>
          <p:cNvSpPr>
            <a:spLocks noGrp="1"/>
          </p:cNvSpPr>
          <p:nvPr>
            <p:ph type="subTitle" idx="1"/>
          </p:nvPr>
        </p:nvSpPr>
        <p:spPr>
          <a:xfrm rot="20514752">
            <a:off x="1374775" y="3735388"/>
            <a:ext cx="6477000" cy="577850"/>
          </a:xfrm>
        </p:spPr>
        <p:txBody>
          <a:bodyPr/>
          <a:lstStyle/>
          <a:p>
            <a:pPr eaLnBrk="1" hangingPunct="1">
              <a:defRPr/>
            </a:pPr>
            <a:r>
              <a:rPr lang="en-US" b="1" dirty="0" smtClean="0"/>
              <a:t> Role of Roll Observers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350838"/>
            <a:ext cx="8229600" cy="258762"/>
          </a:xfrm>
        </p:spPr>
        <p:txBody>
          <a:bodyPr rtlCol="0">
            <a:normAutofit fontScale="90000"/>
          </a:bodyPr>
          <a:lstStyle/>
          <a:p>
            <a:pPr eaLnBrk="1" fontAlgn="auto" hangingPunct="1">
              <a:spcAft>
                <a:spcPts val="0"/>
              </a:spcAft>
              <a:defRPr/>
            </a:pPr>
            <a:r>
              <a:rPr lang="en-US" sz="2800" b="1" dirty="0" smtClean="0"/>
              <a:t>Procedure during Summary Revision</a:t>
            </a:r>
          </a:p>
        </p:txBody>
      </p:sp>
      <p:sp>
        <p:nvSpPr>
          <p:cNvPr id="12291" name="Rectangle 3"/>
          <p:cNvSpPr>
            <a:spLocks noGrp="1" noChangeArrowheads="1"/>
          </p:cNvSpPr>
          <p:nvPr>
            <p:ph type="body" idx="4294967295"/>
          </p:nvPr>
        </p:nvSpPr>
        <p:spPr>
          <a:xfrm>
            <a:off x="457200" y="1295400"/>
            <a:ext cx="8229600" cy="4800600"/>
          </a:xfrm>
        </p:spPr>
        <p:txBody>
          <a:bodyPr/>
          <a:lstStyle/>
          <a:p>
            <a:pPr eaLnBrk="1" hangingPunct="1">
              <a:buFontTx/>
              <a:buNone/>
            </a:pPr>
            <a:r>
              <a:rPr lang="en-US" sz="2000" smtClean="0"/>
              <a:t>During </a:t>
            </a:r>
            <a:r>
              <a:rPr lang="en-US" sz="2000" smtClean="0">
                <a:solidFill>
                  <a:schemeClr val="tx2"/>
                </a:solidFill>
              </a:rPr>
              <a:t>Summary</a:t>
            </a:r>
            <a:r>
              <a:rPr lang="en-US" sz="2000" smtClean="0"/>
              <a:t> Revision:</a:t>
            </a:r>
          </a:p>
          <a:p>
            <a:pPr eaLnBrk="1" hangingPunct="1">
              <a:buFont typeface="Courier New" pitchFamily="49" charset="0"/>
              <a:buChar char="o"/>
            </a:pPr>
            <a:r>
              <a:rPr lang="en-US" sz="2000" smtClean="0"/>
              <a:t> </a:t>
            </a:r>
            <a:r>
              <a:rPr lang="en-IN" sz="2000" smtClean="0"/>
              <a:t>No H2H enumeration is done normally as no de-novo roll is created. But H2H visit of BLOs are done to verify the entries of the existing roll, to collect photos from residual electors, to distribute various forms  so as to facilitate registration of “the eligible but left out “ section of the locality assigned to him.  </a:t>
            </a:r>
          </a:p>
          <a:p>
            <a:pPr eaLnBrk="1" hangingPunct="1">
              <a:buFont typeface="Arial" charset="0"/>
              <a:buNone/>
            </a:pPr>
            <a:r>
              <a:rPr lang="en-US" sz="2000" b="1" smtClean="0">
                <a:solidFill>
                  <a:srgbClr val="0070C0"/>
                </a:solidFill>
              </a:rPr>
              <a:t>                    (Please do sample check  for BLOs work like whether all BLOs have done visits properly and keeping BLOs registers duly filled up and updated.)</a:t>
            </a:r>
          </a:p>
          <a:p>
            <a:pPr marL="800100" lvl="1" indent="-342900">
              <a:buFont typeface="Arial" charset="0"/>
              <a:buNone/>
            </a:pPr>
            <a:endParaRPr lang="en-IN" sz="2000" smtClean="0"/>
          </a:p>
          <a:p>
            <a:pPr marL="800100" lvl="1" indent="-342900">
              <a:buFont typeface="Arial" charset="0"/>
              <a:buNone/>
            </a:pPr>
            <a:endParaRPr lang="en-IN" sz="2000" smtClean="0"/>
          </a:p>
          <a:p>
            <a:pPr eaLnBrk="1" hangingPunct="1">
              <a:buFont typeface="Courier New" pitchFamily="49" charset="0"/>
              <a:buChar char="o"/>
            </a:pPr>
            <a:endParaRPr lang="en-IN"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Arial" charset="0"/>
              <a:buNone/>
            </a:pPr>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buFont typeface="Arial" charset="0"/>
              <a:buNone/>
            </a:pPr>
            <a:endParaRPr 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961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28675" name="Group 3"/>
          <p:cNvGraphicFramePr>
            <a:graphicFrameLocks noGrp="1"/>
          </p:cNvGraphicFramePr>
          <p:nvPr/>
        </p:nvGraphicFramePr>
        <p:xfrm>
          <a:off x="381000" y="914400"/>
          <a:ext cx="8610600" cy="6003925"/>
        </p:xfrm>
        <a:graphic>
          <a:graphicData uri="http://schemas.openxmlformats.org/drawingml/2006/table">
            <a:tbl>
              <a:tblPr/>
              <a:tblGrid>
                <a:gridCol w="609600"/>
                <a:gridCol w="914400"/>
                <a:gridCol w="1066800"/>
                <a:gridCol w="6019800"/>
              </a:tblGrid>
              <a:tr h="518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S. No.</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0000"/>
                          </a:solidFill>
                          <a:effectLst/>
                          <a:latin typeface="Times New Roman" pitchFamily="18" charset="0"/>
                          <a:ea typeface="Times New Roman" pitchFamily="18" charset="0"/>
                          <a:cs typeface="Times New Roman" pitchFamily="18" charset="0"/>
                        </a:rPr>
                        <a:t>Form</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0000"/>
                          </a:solidFill>
                          <a:effectLst/>
                          <a:latin typeface="Times New Roman" pitchFamily="18" charset="0"/>
                          <a:ea typeface="Times New Roman" pitchFamily="18" charset="0"/>
                          <a:cs typeface="Times New Roman" pitchFamily="18" charset="0"/>
                        </a:rPr>
                        <a:t>Rule</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Description</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7</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Statement as  to  place of Ordinary Residence by a Person  holding a Declared Office</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2</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7</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Statement as to place of Ordinary Residence by a member of the Armed Forces</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3.</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2A</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7</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Statement as to place of Ordinary Residence by a member of  an armed police force of a State, who is serving outside that  State</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3</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7</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Statement as to place of Ordinary Residence by a person employed under the Government of India in a post outside India</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4</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 8</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Letter of request to occupants of a dwelling unit.</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6</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5</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10</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Notice of publication of Electoral Roll in Draft     </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7</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6</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13(1) and 26</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Application for inclusion of name in Electoral Roll</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0475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8</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6 A</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 8A</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Application for inclusion of name in Electoral Roll by an overseas elector.</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9</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7</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13(2) and 26</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Application for objecting inclusion or seeking deletion of name in Electoral Roll</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10</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8</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Rules 13(3) and 26</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Application for correction to particulars entered in Electoral Roll</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8A</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Rules 13(4) and 26</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Application for transposition of entry in Electoral Roll</a:t>
                      </a:r>
                    </a:p>
                  </a:txBody>
                  <a:tcPr marT="45703" marB="4570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sp>
        <p:nvSpPr>
          <p:cNvPr id="13382" name="Rectangle 70"/>
          <p:cNvSpPr>
            <a:spLocks noChangeArrowheads="1"/>
          </p:cNvSpPr>
          <p:nvPr/>
        </p:nvSpPr>
        <p:spPr bwMode="auto">
          <a:xfrm>
            <a:off x="685800" y="214313"/>
            <a:ext cx="8431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800" b="1">
                <a:solidFill>
                  <a:srgbClr val="CC0000"/>
                </a:solidFill>
              </a:rPr>
              <a:t>The Forms prescribed under RER are as follows:</a:t>
            </a:r>
          </a:p>
        </p:txBody>
      </p:sp>
      <p:sp>
        <p:nvSpPr>
          <p:cNvPr id="22599" name="Slide Number Placeholder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EBF87228-0A8A-4CE1-B001-39EA3E3FE3F3}" type="slidenum">
              <a:rPr lang="en-US" sz="1400" smtClean="0"/>
              <a:pPr eaLnBrk="1" hangingPunct="1">
                <a:defRPr/>
              </a:pPr>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961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29699" name="Group 3"/>
          <p:cNvGraphicFramePr>
            <a:graphicFrameLocks noGrp="1"/>
          </p:cNvGraphicFramePr>
          <p:nvPr/>
        </p:nvGraphicFramePr>
        <p:xfrm>
          <a:off x="214313" y="727075"/>
          <a:ext cx="8610600" cy="4794250"/>
        </p:xfrm>
        <a:graphic>
          <a:graphicData uri="http://schemas.openxmlformats.org/drawingml/2006/table">
            <a:tbl>
              <a:tblPr/>
              <a:tblGrid>
                <a:gridCol w="609600"/>
                <a:gridCol w="914400"/>
                <a:gridCol w="1676400"/>
                <a:gridCol w="5410200"/>
              </a:tblGrid>
              <a:tr h="304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CC0000"/>
                          </a:solidFill>
                          <a:effectLst/>
                          <a:latin typeface="Times New Roman" pitchFamily="18" charset="0"/>
                          <a:ea typeface="Times New Roman" pitchFamily="18" charset="0"/>
                          <a:cs typeface="Times New Roman" pitchFamily="18" charset="0"/>
                        </a:rPr>
                        <a:t>S.no</a:t>
                      </a:r>
                      <a:r>
                        <a:rPr kumimoji="0" lang="en-US" sz="14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0000"/>
                          </a:solidFill>
                          <a:effectLst/>
                          <a:latin typeface="Times New Roman" pitchFamily="18" charset="0"/>
                          <a:ea typeface="Times New Roman" pitchFamily="18" charset="0"/>
                          <a:cs typeface="Times New Roman" pitchFamily="18" charset="0"/>
                        </a:rPr>
                        <a:t>Form</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0000"/>
                          </a:solidFill>
                          <a:effectLst/>
                          <a:latin typeface="Times New Roman" pitchFamily="18" charset="0"/>
                          <a:ea typeface="Times New Roman" pitchFamily="18" charset="0"/>
                          <a:cs typeface="Times New Roman" pitchFamily="18" charset="0"/>
                        </a:rPr>
                        <a:t>Rule</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Description</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2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9</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Rules 15 and 16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 of applications for inclusion of names received in Form 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2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10</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Rules 15 and 16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 of applications for objection to inclusion of names received in Form 7</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731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11</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Rules 15 and 16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 of applications for objection to particulars in entries in Electoral Roll received in Form 8</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5682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 11A</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 15 and 16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List of applications for objection to particulars in entries in Electoral Roll received in Form 8 A</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2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12</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 19(1)(b)(</a:t>
                      </a:r>
                      <a:r>
                        <a:rPr kumimoji="0" lang="en-US"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Notice of hearing of a claim</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2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17</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13</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19(1)(b)(ii)</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Notice to the objector</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048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18</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14</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19(1)(b)(ii)</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Notice to the person in respect of  whom objection has been made</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5181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19</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15</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19(1)(b)(iii)</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Notice of hearing of an objection to particulars of an entry in the E. Roll</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048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20</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Form 16</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Rule 22(1)</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Notice of final publication of Electoral Roll</a:t>
                      </a:r>
                    </a:p>
                  </a:txBody>
                  <a:tcPr marT="45729" marB="45729"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sp>
        <p:nvSpPr>
          <p:cNvPr id="14396" name="Rectangle 75"/>
          <p:cNvSpPr>
            <a:spLocks noChangeArrowheads="1"/>
          </p:cNvSpPr>
          <p:nvPr/>
        </p:nvSpPr>
        <p:spPr bwMode="auto">
          <a:xfrm>
            <a:off x="685800" y="0"/>
            <a:ext cx="8431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solidFill>
                  <a:srgbClr val="CC0000"/>
                </a:solidFill>
              </a:rPr>
              <a:t>The Forms prescribed under RER are as follows:</a:t>
            </a:r>
          </a:p>
        </p:txBody>
      </p:sp>
      <p:sp>
        <p:nvSpPr>
          <p:cNvPr id="23613" name="Slide Number Placeholder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30C83E6-A4F3-4454-BAAC-C987CA45FA14}" type="slidenum">
              <a:rPr lang="en-US" sz="1400" smtClean="0"/>
              <a:pPr eaLnBrk="1" hangingPunct="1">
                <a:defRPr/>
              </a:pPr>
              <a:t>12</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350838"/>
            <a:ext cx="8229600" cy="563562"/>
          </a:xfrm>
        </p:spPr>
        <p:txBody>
          <a:bodyPr/>
          <a:lstStyle/>
          <a:p>
            <a:pPr eaLnBrk="1" hangingPunct="1"/>
            <a:r>
              <a:rPr lang="en-US" sz="2800" b="1" smtClean="0"/>
              <a:t> Mandatory Pre-Revision activities </a:t>
            </a:r>
          </a:p>
        </p:txBody>
      </p:sp>
      <p:sp>
        <p:nvSpPr>
          <p:cNvPr id="15363" name="Rectangle 3"/>
          <p:cNvSpPr>
            <a:spLocks noGrp="1" noChangeArrowheads="1"/>
          </p:cNvSpPr>
          <p:nvPr>
            <p:ph type="body" idx="4294967295"/>
          </p:nvPr>
        </p:nvSpPr>
        <p:spPr>
          <a:xfrm>
            <a:off x="457200" y="1066800"/>
            <a:ext cx="8229600" cy="5029200"/>
          </a:xfrm>
        </p:spPr>
        <p:txBody>
          <a:bodyPr/>
          <a:lstStyle/>
          <a:p>
            <a:pPr eaLnBrk="1" hangingPunct="1">
              <a:buFontTx/>
              <a:buNone/>
            </a:pPr>
            <a:r>
              <a:rPr lang="en-IN" sz="2000" smtClean="0"/>
              <a:t>            The Commission has prescribed an extensive list of pre–revision activities which, interalia, includes the following -</a:t>
            </a:r>
          </a:p>
          <a:p>
            <a:pPr marL="800100" lvl="1" indent="-342900">
              <a:buFont typeface="Wingdings" pitchFamily="2" charset="2"/>
              <a:buChar char="§"/>
            </a:pPr>
            <a:r>
              <a:rPr lang="en-IN" sz="2000" smtClean="0"/>
              <a:t>Running of de-duplication software on the ER database of  a constituency or a group of constituencies. It throws out the list of possible duplicates, which need to be verified by a BLO or a verifying official and  the name of the elector is retained at the place where he/she is found ordinarily living and deleted , either on Form 7 or suo-motu by the ERO concerned ( using powers u/s 22 of the RPA 1950 or Rule 21A of RER 1960. Proper notice to an elector , before deleting name is mandatory , under law. </a:t>
            </a:r>
            <a:r>
              <a:rPr lang="en-US" sz="2000" b="1" smtClean="0">
                <a:solidFill>
                  <a:srgbClr val="0070C0"/>
                </a:solidFill>
              </a:rPr>
              <a:t>(Please check for it by verifying its records)</a:t>
            </a:r>
          </a:p>
          <a:p>
            <a:pPr marL="800100" lvl="1" indent="-342900">
              <a:buFont typeface="Wingdings" pitchFamily="2" charset="2"/>
              <a:buChar char="§"/>
            </a:pPr>
            <a:r>
              <a:rPr lang="en-IN" sz="2000" smtClean="0"/>
              <a:t>Running of Error detecting software- It gives out a list of various type of errors ( 17 types) in the ER which require consequential remedial measures by the ERO. </a:t>
            </a:r>
            <a:r>
              <a:rPr lang="en-US" sz="2000" b="1" smtClean="0">
                <a:solidFill>
                  <a:srgbClr val="0070C0"/>
                </a:solidFill>
              </a:rPr>
              <a:t>(Please check for it by verifying its records)</a:t>
            </a:r>
            <a:endParaRPr lang="en-IN" sz="2000" smtClean="0"/>
          </a:p>
          <a:p>
            <a:pPr eaLnBrk="1" hangingPunct="1">
              <a:buFont typeface="Courier New" pitchFamily="49" charset="0"/>
              <a:buChar char="o"/>
            </a:pPr>
            <a:endParaRPr lang="en-IN"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Arial" charset="0"/>
              <a:buNone/>
            </a:pPr>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buFont typeface="Arial" charset="0"/>
              <a:buNone/>
            </a:pPr>
            <a:endParaRPr 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350838"/>
            <a:ext cx="8229600" cy="258762"/>
          </a:xfrm>
        </p:spPr>
        <p:txBody>
          <a:bodyPr rtlCol="0">
            <a:normAutofit fontScale="90000"/>
          </a:bodyPr>
          <a:lstStyle/>
          <a:p>
            <a:pPr eaLnBrk="1" fontAlgn="auto" hangingPunct="1">
              <a:spcAft>
                <a:spcPts val="0"/>
              </a:spcAft>
              <a:defRPr/>
            </a:pPr>
            <a:r>
              <a:rPr lang="en-US" sz="2800" b="1" dirty="0" smtClean="0"/>
              <a:t>Procedure during Summary Revision</a:t>
            </a:r>
          </a:p>
        </p:txBody>
      </p:sp>
      <p:sp>
        <p:nvSpPr>
          <p:cNvPr id="16387" name="Rectangle 3"/>
          <p:cNvSpPr>
            <a:spLocks noGrp="1" noChangeArrowheads="1"/>
          </p:cNvSpPr>
          <p:nvPr>
            <p:ph type="body" idx="4294967295"/>
          </p:nvPr>
        </p:nvSpPr>
        <p:spPr>
          <a:xfrm>
            <a:off x="457200" y="762000"/>
            <a:ext cx="8229600" cy="5334000"/>
          </a:xfrm>
        </p:spPr>
        <p:txBody>
          <a:bodyPr/>
          <a:lstStyle/>
          <a:p>
            <a:pPr algn="just" eaLnBrk="1" hangingPunct="1">
              <a:buFontTx/>
              <a:buNone/>
            </a:pPr>
            <a:r>
              <a:rPr lang="en-IN" sz="1800" i="1" smtClean="0"/>
              <a:t>       ( Please note that names added, deleted, or corrected  after last final publication and till draft publication i.e. continuous updating period, will form a supplement and it shall also be published along with draft roll. In an election year all existing supplements are integrated  before draft publication. In a non- election year, unless otherwise permitted by the ECI, integration is not done.   Also in an election year, unless special permitted, suo-motu deletions of names from a roll shall not be done. Instead, ASD ( Absent, shifted (with family linkage and without family linkage) and dead electors lists are prepared.)</a:t>
            </a:r>
          </a:p>
          <a:p>
            <a:pPr eaLnBrk="1" hangingPunct="1">
              <a:buFont typeface="Wingdings" pitchFamily="2" charset="2"/>
              <a:buChar char="§"/>
            </a:pPr>
            <a:r>
              <a:rPr lang="en-IN" sz="2000" smtClean="0"/>
              <a:t>  Rationalization of polling stations- This has to be done in accordance with the ECI recent guidelines,  No bifurcation of a section is permitted while retagging electors during rationalization./creation of auxiliary polling stations. </a:t>
            </a:r>
            <a:r>
              <a:rPr lang="en-US" sz="2000" b="1" smtClean="0">
                <a:solidFill>
                  <a:srgbClr val="0070C0"/>
                </a:solidFill>
              </a:rPr>
              <a:t>(Please check for it by verifying its records)</a:t>
            </a:r>
            <a:r>
              <a:rPr lang="en-IN" sz="2000" smtClean="0"/>
              <a:t> </a:t>
            </a:r>
          </a:p>
          <a:p>
            <a:pPr eaLnBrk="1" hangingPunct="1">
              <a:buFont typeface="Wingdings" pitchFamily="2" charset="2"/>
              <a:buChar char="§"/>
            </a:pPr>
            <a:r>
              <a:rPr lang="en-IN" sz="2000" smtClean="0"/>
              <a:t>Control tables updation-   Most crucial activity. If the control tables are not updated , the address and other details of  the elector/EPIC will be erroneous. The quality and accuracy of  GIS mapping of polling stations on    Google map will also be poor. </a:t>
            </a:r>
            <a:r>
              <a:rPr lang="en-US" sz="2000" b="1" smtClean="0">
                <a:solidFill>
                  <a:srgbClr val="0070C0"/>
                </a:solidFill>
              </a:rPr>
              <a:t>(Please check for it and obtain a certificate from the concerned officer)</a:t>
            </a:r>
            <a:endParaRPr lang="en-IN" sz="2000" smtClean="0"/>
          </a:p>
          <a:p>
            <a:pPr eaLnBrk="1" hangingPunct="1">
              <a:buFont typeface="Courier New" pitchFamily="49" charset="0"/>
              <a:buChar char="o"/>
            </a:pPr>
            <a:endParaRPr lang="en-IN"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Arial" charset="0"/>
              <a:buNone/>
            </a:pPr>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buFont typeface="Arial" charset="0"/>
              <a:buNone/>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350838"/>
            <a:ext cx="8229600" cy="258762"/>
          </a:xfrm>
        </p:spPr>
        <p:txBody>
          <a:bodyPr rtlCol="0">
            <a:normAutofit fontScale="90000"/>
          </a:bodyPr>
          <a:lstStyle/>
          <a:p>
            <a:pPr eaLnBrk="1" fontAlgn="auto" hangingPunct="1">
              <a:spcAft>
                <a:spcPts val="0"/>
              </a:spcAft>
              <a:defRPr/>
            </a:pPr>
            <a:r>
              <a:rPr lang="en-US" sz="2800" b="1" dirty="0" smtClean="0"/>
              <a:t>Procedure during Summary Revision</a:t>
            </a:r>
          </a:p>
        </p:txBody>
      </p:sp>
      <p:sp>
        <p:nvSpPr>
          <p:cNvPr id="7171" name="Rectangle 3"/>
          <p:cNvSpPr>
            <a:spLocks noGrp="1" noChangeArrowheads="1"/>
          </p:cNvSpPr>
          <p:nvPr>
            <p:ph type="body" idx="4294967295"/>
          </p:nvPr>
        </p:nvSpPr>
        <p:spPr>
          <a:xfrm>
            <a:off x="457200" y="762000"/>
            <a:ext cx="8229600" cy="5334000"/>
          </a:xfrm>
        </p:spPr>
        <p:txBody>
          <a:bodyPr/>
          <a:lstStyle/>
          <a:p>
            <a:pPr eaLnBrk="1" hangingPunct="1">
              <a:buFontTx/>
              <a:buNone/>
              <a:defRPr/>
            </a:pPr>
            <a:r>
              <a:rPr lang="en-IN" sz="2000" dirty="0" smtClean="0"/>
              <a:t>      </a:t>
            </a:r>
          </a:p>
          <a:p>
            <a:pPr eaLnBrk="1" hangingPunct="1">
              <a:buFont typeface="Arial" charset="0"/>
              <a:buNone/>
              <a:defRPr/>
            </a:pPr>
            <a:r>
              <a:rPr lang="en-US" sz="2000" b="1" dirty="0" smtClean="0">
                <a:solidFill>
                  <a:srgbClr val="0070C0"/>
                </a:solidFill>
              </a:rPr>
              <a:t>	</a:t>
            </a:r>
            <a:r>
              <a:rPr lang="en-US" sz="2000" b="1" dirty="0" smtClean="0">
                <a:solidFill>
                  <a:schemeClr val="accent6">
                    <a:lumMod val="75000"/>
                  </a:schemeClr>
                </a:solidFill>
              </a:rPr>
              <a:t>Following  more things to facilitate public  be done . Adequate publicity must .</a:t>
            </a:r>
          </a:p>
          <a:p>
            <a:pPr eaLnBrk="1" hangingPunct="1">
              <a:buFont typeface="Wingdings" pitchFamily="2" charset="2"/>
              <a:buChar char="§"/>
              <a:defRPr/>
            </a:pPr>
            <a:r>
              <a:rPr lang="en-US" sz="2000" b="1" dirty="0" smtClean="0"/>
              <a:t> </a:t>
            </a:r>
            <a:r>
              <a:rPr lang="en-US" sz="2000" dirty="0" smtClean="0"/>
              <a:t>Search facility by name as well as by EPIC number to be provided on CEOs website. Further SMS query search using EPIC number. Also offline search also to be made available in ward offices in city areas.  Call centre with toll free number 1950  be made operational.</a:t>
            </a:r>
            <a:r>
              <a:rPr lang="en-IN" sz="2000" dirty="0" smtClean="0"/>
              <a:t> </a:t>
            </a:r>
            <a:r>
              <a:rPr lang="en-US" sz="2000" b="1" dirty="0" smtClean="0">
                <a:solidFill>
                  <a:srgbClr val="0070C0"/>
                </a:solidFill>
              </a:rPr>
              <a:t>(Please check for it)</a:t>
            </a:r>
          </a:p>
          <a:p>
            <a:pPr eaLnBrk="1" hangingPunct="1">
              <a:buFont typeface="Wingdings" pitchFamily="2" charset="2"/>
              <a:buChar char="§"/>
              <a:defRPr/>
            </a:pPr>
            <a:r>
              <a:rPr lang="en-US" sz="2000" dirty="0" smtClean="0"/>
              <a:t>On line registration facility  has to be provided in CEOs website. </a:t>
            </a:r>
            <a:r>
              <a:rPr lang="en-US" sz="2000" b="1" dirty="0" smtClean="0">
                <a:solidFill>
                  <a:srgbClr val="0070C0"/>
                </a:solidFill>
              </a:rPr>
              <a:t>(Please check for it. Also ascertain status and reason for undue delay  in disposal)</a:t>
            </a:r>
            <a:r>
              <a:rPr lang="en-IN" sz="2000" b="1" dirty="0" smtClean="0">
                <a:solidFill>
                  <a:srgbClr val="0070C0"/>
                </a:solidFill>
              </a:rPr>
              <a:t> </a:t>
            </a:r>
          </a:p>
          <a:p>
            <a:pPr eaLnBrk="1" hangingPunct="1">
              <a:buFont typeface="Wingdings" pitchFamily="2" charset="2"/>
              <a:buChar char="§"/>
              <a:defRPr/>
            </a:pPr>
            <a:r>
              <a:rPr lang="en-IN" sz="2000" dirty="0" smtClean="0"/>
              <a:t>A well thought out  district SVEEP action plan with partner agencies like schools/colleges, Govt agencies, NSS,NYKS, DD and AIR CSOs and other similar bodies/agencies . </a:t>
            </a:r>
            <a:r>
              <a:rPr lang="en-US" sz="2000" b="1" dirty="0" smtClean="0">
                <a:solidFill>
                  <a:srgbClr val="0070C0"/>
                </a:solidFill>
              </a:rPr>
              <a:t>(Please check for it and obtain  figure s of each activity planned such as creative hoardings, media advertisements, rallies etc. )</a:t>
            </a:r>
          </a:p>
          <a:p>
            <a:pPr eaLnBrk="1" hangingPunct="1">
              <a:buFont typeface="Wingdings" pitchFamily="2" charset="2"/>
              <a:buChar char="§"/>
              <a:defRPr/>
            </a:pPr>
            <a:r>
              <a:rPr lang="en-US" sz="2000" dirty="0" smtClean="0"/>
              <a:t>A campaign called “Know your BLO” has to be organized at each locality. </a:t>
            </a:r>
            <a:r>
              <a:rPr lang="en-US" sz="2000" b="1" dirty="0" smtClean="0">
                <a:solidFill>
                  <a:srgbClr val="0070C0"/>
                </a:solidFill>
              </a:rPr>
              <a:t>(Please check for it)</a:t>
            </a:r>
            <a:endParaRPr lang="en-IN" sz="2000" dirty="0" smtClean="0"/>
          </a:p>
          <a:p>
            <a:pPr eaLnBrk="1" hangingPunct="1">
              <a:buFont typeface="Courier New" pitchFamily="49" charset="0"/>
              <a:buChar char="o"/>
              <a:defRPr/>
            </a:pPr>
            <a:endParaRPr lang="en-IN"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Arial" charset="0"/>
              <a:buNone/>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buFont typeface="Arial" charset="0"/>
              <a:buNone/>
              <a:defRPr/>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350838"/>
            <a:ext cx="8229600" cy="258762"/>
          </a:xfrm>
        </p:spPr>
        <p:txBody>
          <a:bodyPr rtlCol="0">
            <a:normAutofit fontScale="90000"/>
          </a:bodyPr>
          <a:lstStyle/>
          <a:p>
            <a:pPr eaLnBrk="1" fontAlgn="auto" hangingPunct="1">
              <a:spcAft>
                <a:spcPts val="0"/>
              </a:spcAft>
              <a:defRPr/>
            </a:pPr>
            <a:r>
              <a:rPr lang="en-US" sz="2800" b="1" dirty="0" smtClean="0"/>
              <a:t>Procedure during Summary Revision</a:t>
            </a:r>
          </a:p>
        </p:txBody>
      </p:sp>
      <p:sp>
        <p:nvSpPr>
          <p:cNvPr id="18435" name="Rectangle 3"/>
          <p:cNvSpPr>
            <a:spLocks noGrp="1" noChangeArrowheads="1"/>
          </p:cNvSpPr>
          <p:nvPr>
            <p:ph type="body" idx="4294967295"/>
          </p:nvPr>
        </p:nvSpPr>
        <p:spPr>
          <a:xfrm>
            <a:off x="457200" y="838200"/>
            <a:ext cx="8229600" cy="5257800"/>
          </a:xfrm>
        </p:spPr>
        <p:txBody>
          <a:bodyPr/>
          <a:lstStyle/>
          <a:p>
            <a:pPr eaLnBrk="1" hangingPunct="1">
              <a:buFont typeface="Wingdings" pitchFamily="2" charset="2"/>
              <a:buChar char="§"/>
            </a:pPr>
            <a:r>
              <a:rPr lang="en-IN" sz="2000" smtClean="0"/>
              <a:t>  Detailed pre revision interaction with RWAs and such NGOs/CSOs working for better electoral roll and inclusive democracy . Role of BLAs and BLVs to be clarified.</a:t>
            </a:r>
          </a:p>
          <a:p>
            <a:pPr eaLnBrk="1" hangingPunct="1">
              <a:buFont typeface="Wingdings" pitchFamily="2" charset="2"/>
              <a:buChar char="§"/>
            </a:pPr>
            <a:r>
              <a:rPr lang="en-IN" sz="2000" smtClean="0"/>
              <a:t>To cover the gap of 18-19  years age group , special and focussed interactions with school /college principals. </a:t>
            </a:r>
            <a:r>
              <a:rPr lang="en-US" sz="2000" b="1" smtClean="0">
                <a:solidFill>
                  <a:srgbClr val="0070C0"/>
                </a:solidFill>
              </a:rPr>
              <a:t>(Please check  whether a teacher has been made a nodal officer for this purpose. Assess the impact of this intervention.)</a:t>
            </a:r>
          </a:p>
          <a:p>
            <a:pPr eaLnBrk="1" hangingPunct="1">
              <a:buFont typeface="Wingdings" pitchFamily="2" charset="2"/>
              <a:buChar char="§"/>
            </a:pPr>
            <a:r>
              <a:rPr lang="en-US" sz="2000" smtClean="0"/>
              <a:t> The Commission has devised statistical tools i.e. Format 1-VIII to check the fidelity and health of the roll of a particular State/district/AC or a PS . The inputs are analyzed so that suitable  strategies can be made at different level to address a particular issue like low/high EP ratio, gender ratio, youth registration, PER and EPIC etc. The CEO does the analysis at State level and DEOs are required to do it at district/AC level . Areas needing special focus must be determined well in advance and targets set accordingly.</a:t>
            </a:r>
            <a:r>
              <a:rPr lang="en-US" sz="2000" b="1" smtClean="0">
                <a:solidFill>
                  <a:srgbClr val="0070C0"/>
                </a:solidFill>
              </a:rPr>
              <a:t> </a:t>
            </a:r>
            <a:r>
              <a:rPr lang="en-US" sz="2000" smtClean="0"/>
              <a:t>It is always advisable to study previous years data also to find out any hidden trend  </a:t>
            </a:r>
            <a:r>
              <a:rPr lang="en-US" sz="2000" b="1" smtClean="0">
                <a:solidFill>
                  <a:srgbClr val="0070C0"/>
                </a:solidFill>
              </a:rPr>
              <a:t>(Please check for it.)</a:t>
            </a:r>
            <a:endParaRPr lang="en-IN" sz="2000" smtClean="0"/>
          </a:p>
          <a:p>
            <a:pPr eaLnBrk="1" hangingPunct="1">
              <a:buFont typeface="Courier New" pitchFamily="49" charset="0"/>
              <a:buChar char="o"/>
            </a:pPr>
            <a:endParaRPr lang="en-IN" sz="2000" smtClean="0"/>
          </a:p>
          <a:p>
            <a:pPr eaLnBrk="1" hangingPunct="1">
              <a:buFont typeface="Courier New" pitchFamily="49" charset="0"/>
              <a:buChar char="o"/>
            </a:pPr>
            <a:endParaRPr lang="en-IN"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Courier New" pitchFamily="49" charset="0"/>
              <a:buChar char="o"/>
            </a:pPr>
            <a:endParaRPr lang="en-US" sz="2000" smtClean="0"/>
          </a:p>
          <a:p>
            <a:pPr eaLnBrk="1" hangingPunct="1">
              <a:buFont typeface="Arial" charset="0"/>
              <a:buNone/>
            </a:pPr>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buFont typeface="Arial" charset="0"/>
              <a:buNone/>
            </a:pP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381000" y="228600"/>
            <a:ext cx="8229600" cy="6172200"/>
          </a:xfrm>
        </p:spPr>
        <p:txBody>
          <a:bodyPr/>
          <a:lstStyle/>
          <a:p>
            <a:pPr marL="609600" indent="-609600" eaLnBrk="1" hangingPunct="1">
              <a:buFontTx/>
              <a:buNone/>
            </a:pPr>
            <a:r>
              <a:rPr lang="en-US" sz="2000" b="1" smtClean="0">
                <a:solidFill>
                  <a:srgbClr val="CC0000"/>
                </a:solidFill>
              </a:rPr>
              <a:t>	</a:t>
            </a:r>
          </a:p>
          <a:p>
            <a:pPr marL="609600" indent="-609600" eaLnBrk="1" hangingPunct="1">
              <a:buFontTx/>
              <a:buNone/>
            </a:pPr>
            <a:r>
              <a:rPr lang="en-US" sz="2000" b="1" smtClean="0">
                <a:solidFill>
                  <a:srgbClr val="CC0000"/>
                </a:solidFill>
              </a:rPr>
              <a:t>         Before draft publication   DEO/ ERO has to ensure  </a:t>
            </a:r>
          </a:p>
          <a:p>
            <a:pPr marL="609600" indent="-609600" eaLnBrk="1" hangingPunct="1"/>
            <a:r>
              <a:rPr lang="en-US" sz="2000" smtClean="0"/>
              <a:t> No roll revision related post  including BLOs/BLO supervisors is  lying vacant.</a:t>
            </a:r>
          </a:p>
          <a:p>
            <a:pPr marL="609600" indent="-609600" eaLnBrk="1" hangingPunct="1"/>
            <a:r>
              <a:rPr lang="en-US" sz="2000" smtClean="0"/>
              <a:t>Proper analysis of Formats 1-8 done at district/AC level and targets to address deviations/shortfalls made with appropriate strategy.</a:t>
            </a:r>
          </a:p>
          <a:p>
            <a:pPr marL="609600" indent="-609600" eaLnBrk="1" hangingPunct="1"/>
            <a:r>
              <a:rPr lang="en-US" sz="2000" smtClean="0"/>
              <a:t> The roll is reorganized according to rationalized polling stations. Draft roll has all components of the electoral roll . AC/PS map ( </a:t>
            </a:r>
            <a:r>
              <a:rPr lang="en-US" sz="2000" i="1" smtClean="0">
                <a:solidFill>
                  <a:srgbClr val="FF0000"/>
                </a:solidFill>
              </a:rPr>
              <a:t>nazri naksha</a:t>
            </a:r>
            <a:r>
              <a:rPr lang="en-US" sz="2000" smtClean="0"/>
              <a:t>) should be updated and each new section should start from a new page. There should be no blank section.</a:t>
            </a:r>
          </a:p>
          <a:p>
            <a:pPr marL="609600" indent="-609600" eaLnBrk="1" hangingPunct="1"/>
            <a:r>
              <a:rPr lang="en-US" sz="2000" smtClean="0"/>
              <a:t>If the supplements have not been integrated , ensure that draft roll contains all  supplements.</a:t>
            </a:r>
          </a:p>
          <a:p>
            <a:pPr marL="609600" indent="-609600" eaLnBrk="1" hangingPunct="1"/>
            <a:r>
              <a:rPr lang="en-US" sz="2000" smtClean="0"/>
              <a:t>That the names of MPs and MLAs are present in the rolls and also the   removal of names of disqualified persons.  Also advisable to check for names of prominent personalities in district/AC. </a:t>
            </a:r>
          </a:p>
          <a:p>
            <a:pPr marL="609600" indent="-609600" eaLnBrk="1" hangingPunct="1"/>
            <a:r>
              <a:rPr lang="en-US" sz="2000" smtClean="0"/>
              <a:t> Adequate number of copies of  draft roll, both hard copy and soft copies are available.</a:t>
            </a:r>
          </a:p>
          <a:p>
            <a:pPr marL="609600" indent="-609600" eaLnBrk="1" hangingPunct="1">
              <a:buFont typeface="Arial" charset="0"/>
              <a:buNone/>
            </a:pPr>
            <a:r>
              <a:rPr lang="en-US" sz="2000" smtClean="0"/>
              <a:t> </a:t>
            </a:r>
          </a:p>
          <a:p>
            <a:pPr marL="609600" indent="-609600" eaLnBrk="1" hangingPunct="1"/>
            <a:endParaRPr lang="en-US" sz="2000" smtClean="0"/>
          </a:p>
          <a:p>
            <a:pPr marL="609600" indent="-609600" eaLnBrk="1" hangingPunct="1"/>
            <a:endParaRPr lang="en-US" sz="2000" b="1" smtClean="0"/>
          </a:p>
          <a:p>
            <a:pPr marL="609600" indent="-609600" eaLnBrk="1" hangingPunct="1"/>
            <a:endParaRPr lang="en-US" sz="20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52400"/>
            <a:ext cx="8229600" cy="762000"/>
          </a:xfrm>
        </p:spPr>
        <p:txBody>
          <a:bodyPr/>
          <a:lstStyle/>
          <a:p>
            <a:pPr eaLnBrk="1" hangingPunct="1"/>
            <a:r>
              <a:rPr lang="en-US" sz="2400" b="1" smtClean="0"/>
              <a:t> </a:t>
            </a:r>
          </a:p>
        </p:txBody>
      </p:sp>
      <p:sp>
        <p:nvSpPr>
          <p:cNvPr id="20483" name="Rectangle 3"/>
          <p:cNvSpPr>
            <a:spLocks noGrp="1" noChangeArrowheads="1"/>
          </p:cNvSpPr>
          <p:nvPr>
            <p:ph type="body" idx="4294967295"/>
          </p:nvPr>
        </p:nvSpPr>
        <p:spPr>
          <a:xfrm>
            <a:off x="457200" y="457200"/>
            <a:ext cx="8229600" cy="5897563"/>
          </a:xfrm>
        </p:spPr>
        <p:txBody>
          <a:bodyPr/>
          <a:lstStyle/>
          <a:p>
            <a:pPr marL="609600" indent="-609600" eaLnBrk="1" hangingPunct="1"/>
            <a:endParaRPr lang="en-US" sz="2000" smtClean="0"/>
          </a:p>
          <a:p>
            <a:pPr marL="609600" indent="-609600" eaLnBrk="1" hangingPunct="1"/>
            <a:r>
              <a:rPr lang="en-US" sz="2000" smtClean="0"/>
              <a:t>All related Forms /Statements etc are available in sufficient numbers. </a:t>
            </a:r>
          </a:p>
          <a:p>
            <a:pPr marL="609600" indent="-609600" eaLnBrk="1" hangingPunct="1"/>
            <a:r>
              <a:rPr lang="en-US" sz="2000" smtClean="0"/>
              <a:t>The ERMS software is fully operational</a:t>
            </a:r>
          </a:p>
          <a:p>
            <a:pPr marL="609600" indent="-609600" eaLnBrk="1" hangingPunct="1"/>
            <a:r>
              <a:rPr lang="en-US" sz="2000" smtClean="0"/>
              <a:t>Updated list of BLAs appointed by recognized political parties is available. BLAs, once appointed by a party continues as BLAs unless their appointment is revoked/modified by the party. BLAs are authorized to collect copy of electoral roll of their concerned part/s on behalf of the party.  The rolls of only such parts of which no BLA has been appointed by party shall be given to that recognized parties required under Rule 11(c)</a:t>
            </a:r>
          </a:p>
          <a:p>
            <a:pPr marL="609600" indent="-609600" eaLnBrk="1" hangingPunct="1"/>
            <a:r>
              <a:rPr lang="en-US" sz="2000" smtClean="0"/>
              <a:t>Draft publication is done for last part. (i.e. service voters) also.</a:t>
            </a:r>
          </a:p>
          <a:p>
            <a:pPr marL="609600" indent="-609600" eaLnBrk="1" hangingPunct="1"/>
            <a:endParaRPr lang="en-US" sz="2000" smtClean="0"/>
          </a:p>
          <a:p>
            <a:pPr marL="609600" indent="-609600" eaLnBrk="1" hangingPunct="1"/>
            <a:r>
              <a:rPr lang="en-US" sz="2000" b="1" smtClean="0">
                <a:solidFill>
                  <a:srgbClr val="0070C0"/>
                </a:solidFill>
              </a:rPr>
              <a:t>(Please check for all the above said points.)</a:t>
            </a:r>
            <a:endParaRPr lang="en-US" sz="2000" smtClean="0"/>
          </a:p>
          <a:p>
            <a:pPr marL="609600" indent="-609600" eaLnBrk="1" hangingPunct="1"/>
            <a:endParaRPr lang="en-U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228600"/>
            <a:ext cx="8229600" cy="6324600"/>
          </a:xfrm>
        </p:spPr>
        <p:txBody>
          <a:bodyPr/>
          <a:lstStyle/>
          <a:p>
            <a:pPr marL="609600" indent="-609600" eaLnBrk="1" hangingPunct="1">
              <a:buFont typeface="Arial" charset="0"/>
              <a:buNone/>
            </a:pPr>
            <a:r>
              <a:rPr lang="en-US" sz="1800" b="1" smtClean="0"/>
              <a:t>Where do Roll Observers fit in ?</a:t>
            </a:r>
          </a:p>
          <a:p>
            <a:pPr marL="990600" lvl="1" indent="-533400" eaLnBrk="1" hangingPunct="1"/>
            <a:r>
              <a:rPr lang="en-US" sz="1800" smtClean="0"/>
              <a:t>Senior IAS officers are appointed by ECI under provisions of Article 324 of Constitution of India as Roll Observers.</a:t>
            </a:r>
          </a:p>
          <a:p>
            <a:pPr marL="990600" lvl="1" indent="-533400" eaLnBrk="1" hangingPunct="1"/>
            <a:r>
              <a:rPr lang="en-US" sz="1800" smtClean="0"/>
              <a:t>Visits deputed to specific areas to field-verify the Electoral Rolls on random basis </a:t>
            </a:r>
          </a:p>
          <a:p>
            <a:pPr marL="990600" lvl="1" indent="-533400" eaLnBrk="1" hangingPunct="1"/>
            <a:r>
              <a:rPr lang="en-US" sz="1800" smtClean="0"/>
              <a:t>Report to ECI on the quality of the Electoral Rolls.</a:t>
            </a:r>
          </a:p>
          <a:p>
            <a:pPr marL="990600" lvl="1" indent="-533400" eaLnBrk="1" hangingPunct="1"/>
            <a:r>
              <a:rPr lang="en-US" sz="1800" smtClean="0"/>
              <a:t>Responsible to report as per checklist of ECI. They may add any point needing ECI urgent attention. ( Please refer HB of ERO)</a:t>
            </a:r>
            <a:endParaRPr lang="en-US" sz="1600" b="1"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b="31667"/>
          <a:stretch>
            <a:fillRect/>
          </a:stretch>
        </p:blipFill>
        <p:spPr bwMode="auto">
          <a:xfrm>
            <a:off x="533400" y="2895600"/>
            <a:ext cx="7543800" cy="3962400"/>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21508" name="Line 5"/>
          <p:cNvSpPr>
            <a:spLocks noChangeShapeType="1"/>
          </p:cNvSpPr>
          <p:nvPr/>
        </p:nvSpPr>
        <p:spPr bwMode="auto">
          <a:xfrm flipH="1">
            <a:off x="6183313" y="2093913"/>
            <a:ext cx="990600" cy="384175"/>
          </a:xfrm>
          <a:prstGeom prst="line">
            <a:avLst/>
          </a:prstGeom>
          <a:noFill/>
          <a:ln w="1905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Rectangle 6"/>
          <p:cNvSpPr>
            <a:spLocks noChangeArrowheads="1"/>
          </p:cNvSpPr>
          <p:nvPr/>
        </p:nvSpPr>
        <p:spPr bwMode="auto">
          <a:xfrm>
            <a:off x="7200900" y="1828800"/>
            <a:ext cx="1752600" cy="457200"/>
          </a:xfrm>
          <a:prstGeom prst="rect">
            <a:avLst/>
          </a:prstGeom>
          <a:noFill/>
          <a:ln w="1905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latin typeface="Calibri" pitchFamily="34" charset="0"/>
              </a:rPr>
              <a:t>Sample Checklist</a:t>
            </a:r>
          </a:p>
        </p:txBody>
      </p:sp>
      <p:pic>
        <p:nvPicPr>
          <p:cNvPr id="21510" name="Picture 7" descr="MC900432614[1]"/>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108950" y="57245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904875"/>
            <a:ext cx="6934200" cy="4124325"/>
          </a:xfrm>
          <a:prstGeom prst="rect">
            <a:avLst/>
          </a:prstGeom>
        </p:spPr>
        <p:txBody>
          <a:bodyPr>
            <a:spAutoFit/>
          </a:bodyPr>
          <a:lstStyle/>
          <a:p>
            <a:pPr algn="ctr">
              <a:defRPr/>
            </a:pPr>
            <a:r>
              <a:rPr lang="en-IN" sz="2800" b="1" dirty="0">
                <a:solidFill>
                  <a:srgbClr val="FF0000"/>
                </a:solidFill>
              </a:rPr>
              <a:t>Constitution of India</a:t>
            </a:r>
          </a:p>
          <a:p>
            <a:pPr>
              <a:defRPr/>
            </a:pPr>
            <a:r>
              <a:rPr lang="en-IN" b="1" dirty="0">
                <a:solidFill>
                  <a:schemeClr val="accent5">
                    <a:lumMod val="75000"/>
                  </a:schemeClr>
                </a:solidFill>
              </a:rPr>
              <a:t>Article 324- </a:t>
            </a:r>
            <a:r>
              <a:rPr lang="en-IN" b="1" dirty="0"/>
              <a:t>The superintendence, direction and control of the preparation of </a:t>
            </a:r>
            <a:r>
              <a:rPr lang="en-IN" b="1" dirty="0">
                <a:solidFill>
                  <a:srgbClr val="B3731D"/>
                </a:solidFill>
              </a:rPr>
              <a:t>the electoral rolls for, and the conduct of, all elections </a:t>
            </a:r>
            <a:r>
              <a:rPr lang="en-IN" b="1" dirty="0"/>
              <a:t>to Parliament and to the Legislature of every State and of elections to the offices of President and Vice-President held under this Constitution shall be vested in a Commission.</a:t>
            </a:r>
          </a:p>
          <a:p>
            <a:pPr>
              <a:defRPr/>
            </a:pPr>
            <a:endParaRPr lang="en-IN" b="1" dirty="0">
              <a:solidFill>
                <a:schemeClr val="accent5">
                  <a:lumMod val="75000"/>
                </a:schemeClr>
              </a:solidFill>
            </a:endParaRPr>
          </a:p>
          <a:p>
            <a:pPr>
              <a:defRPr/>
            </a:pPr>
            <a:r>
              <a:rPr lang="en-IN" b="1" dirty="0">
                <a:solidFill>
                  <a:schemeClr val="accent5">
                    <a:lumMod val="75000"/>
                  </a:schemeClr>
                </a:solidFill>
              </a:rPr>
              <a:t>Article 325-</a:t>
            </a:r>
            <a:r>
              <a:rPr lang="en-IN" b="1" dirty="0"/>
              <a:t> There shall be one general electoral roll for every</a:t>
            </a:r>
          </a:p>
          <a:p>
            <a:pPr>
              <a:defRPr/>
            </a:pPr>
            <a:r>
              <a:rPr lang="en-IN" b="1" dirty="0"/>
              <a:t>territorial constituency for election to either House of  Parliament or to the House or either House of the  Legislature of a State and no person shall be ineligible  for inclusion in any such roll or claim to be included in any special electoral roll for any such constituency on grounds only of religion, race, caste, sex or any of them.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381000"/>
            <a:ext cx="7772400" cy="533400"/>
          </a:xfrm>
        </p:spPr>
        <p:txBody>
          <a:bodyPr/>
          <a:lstStyle/>
          <a:p>
            <a:r>
              <a:rPr lang="en-US" sz="2400" b="1" smtClean="0">
                <a:solidFill>
                  <a:srgbClr val="FF0000"/>
                </a:solidFill>
              </a:rPr>
              <a:t>Duties of EROs during Roll Revision</a:t>
            </a:r>
            <a:br>
              <a:rPr lang="en-US" sz="2400" b="1" smtClean="0">
                <a:solidFill>
                  <a:srgbClr val="FF0000"/>
                </a:solidFill>
              </a:rPr>
            </a:br>
            <a:r>
              <a:rPr lang="en-US" sz="1600" b="1" smtClean="0">
                <a:solidFill>
                  <a:srgbClr val="00B0F0"/>
                </a:solidFill>
              </a:rPr>
              <a:t>( The list is illustrative and not exhaustive)</a:t>
            </a:r>
          </a:p>
        </p:txBody>
      </p:sp>
      <p:sp>
        <p:nvSpPr>
          <p:cNvPr id="3" name="Subtitle 2"/>
          <p:cNvSpPr>
            <a:spLocks noGrp="1"/>
          </p:cNvSpPr>
          <p:nvPr>
            <p:ph type="subTitle" idx="1"/>
          </p:nvPr>
        </p:nvSpPr>
        <p:spPr>
          <a:xfrm>
            <a:off x="304800" y="990600"/>
            <a:ext cx="8839200" cy="5334000"/>
          </a:xfrm>
        </p:spPr>
        <p:txBody>
          <a:bodyPr/>
          <a:lstStyle/>
          <a:p>
            <a:pPr algn="l" eaLnBrk="1" hangingPunct="1">
              <a:defRPr/>
            </a:pPr>
            <a:r>
              <a:rPr lang="en-US" sz="2000" b="1" dirty="0" smtClean="0"/>
              <a:t>ERO is responsible for</a:t>
            </a:r>
            <a:r>
              <a:rPr lang="en-US" sz="2000" dirty="0" smtClean="0"/>
              <a:t>:</a:t>
            </a:r>
          </a:p>
          <a:p>
            <a:pPr algn="l" eaLnBrk="1" hangingPunct="1">
              <a:buFont typeface="Wingdings" pitchFamily="2" charset="2"/>
              <a:buChar char="ü"/>
              <a:defRPr/>
            </a:pPr>
            <a:r>
              <a:rPr lang="en-US" sz="1600" dirty="0" smtClean="0"/>
              <a:t>Drawing a detailed plan of action for completion of revision as directed by ECI </a:t>
            </a:r>
          </a:p>
          <a:p>
            <a:pPr algn="l" eaLnBrk="1" hangingPunct="1">
              <a:buFont typeface="Wingdings" pitchFamily="2" charset="2"/>
              <a:buChar char="ü"/>
              <a:defRPr/>
            </a:pPr>
            <a:r>
              <a:rPr lang="en-US" sz="1600" dirty="0" smtClean="0"/>
              <a:t>Procuring different types of Forms and Stationery </a:t>
            </a:r>
          </a:p>
          <a:p>
            <a:pPr algn="l" eaLnBrk="1" hangingPunct="1">
              <a:buFont typeface="Wingdings" pitchFamily="2" charset="2"/>
              <a:buChar char="ü"/>
              <a:defRPr/>
            </a:pPr>
            <a:r>
              <a:rPr lang="en-US" sz="1600" dirty="0" smtClean="0"/>
              <a:t>Identifying and </a:t>
            </a:r>
            <a:r>
              <a:rPr lang="en-US" sz="1600" b="1" dirty="0" smtClean="0"/>
              <a:t>selecting various functionaries like BLO, Designated Officer </a:t>
            </a:r>
            <a:r>
              <a:rPr lang="en-US" sz="1600" dirty="0" smtClean="0"/>
              <a:t>etc.</a:t>
            </a:r>
          </a:p>
          <a:p>
            <a:pPr algn="l" eaLnBrk="1" hangingPunct="1">
              <a:buFont typeface="Wingdings" pitchFamily="2" charset="2"/>
              <a:buChar char="ü"/>
              <a:defRPr/>
            </a:pPr>
            <a:r>
              <a:rPr lang="en-US" sz="1600" dirty="0" smtClean="0"/>
              <a:t>Preparing and </a:t>
            </a:r>
            <a:r>
              <a:rPr lang="en-US" sz="1600" b="1" dirty="0" smtClean="0"/>
              <a:t>providing training </a:t>
            </a:r>
            <a:r>
              <a:rPr lang="en-US" sz="1600" dirty="0" smtClean="0"/>
              <a:t>for BLOs and Designated Officers by Master trainers</a:t>
            </a:r>
          </a:p>
          <a:p>
            <a:pPr algn="l" eaLnBrk="1" hangingPunct="1">
              <a:buFont typeface="Wingdings" pitchFamily="2" charset="2"/>
              <a:buChar char="ü"/>
              <a:defRPr/>
            </a:pPr>
            <a:r>
              <a:rPr lang="en-US" sz="1600" b="1" dirty="0" smtClean="0"/>
              <a:t>Publishing Draft Roll </a:t>
            </a:r>
            <a:r>
              <a:rPr lang="en-US" sz="1600" dirty="0" smtClean="0"/>
              <a:t>by making a copy of Roll available for inspection</a:t>
            </a:r>
          </a:p>
          <a:p>
            <a:pPr algn="l" eaLnBrk="1" hangingPunct="1">
              <a:buFont typeface="Wingdings" pitchFamily="2" charset="2"/>
              <a:buChar char="ü"/>
              <a:defRPr/>
            </a:pPr>
            <a:r>
              <a:rPr lang="en-US" sz="1600" b="1" dirty="0" smtClean="0"/>
              <a:t>Publicizing notice in Form </a:t>
            </a:r>
            <a:r>
              <a:rPr lang="en-US" sz="1600" dirty="0" smtClean="0"/>
              <a:t>5 </a:t>
            </a:r>
          </a:p>
          <a:p>
            <a:pPr algn="l" eaLnBrk="1" hangingPunct="1">
              <a:buFont typeface="Wingdings" pitchFamily="2" charset="2"/>
              <a:buChar char="ü"/>
              <a:defRPr/>
            </a:pPr>
            <a:r>
              <a:rPr lang="en-US" sz="1600" b="1" dirty="0" smtClean="0"/>
              <a:t>Supplying copies of Draft Roll </a:t>
            </a:r>
            <a:r>
              <a:rPr lang="en-US" sz="1600" dirty="0" smtClean="0"/>
              <a:t>to recognized political Parties in the State</a:t>
            </a:r>
          </a:p>
          <a:p>
            <a:pPr algn="l" eaLnBrk="1" hangingPunct="1">
              <a:buFont typeface="Wingdings" pitchFamily="2" charset="2"/>
              <a:buChar char="ü"/>
              <a:defRPr/>
            </a:pPr>
            <a:r>
              <a:rPr lang="en-US" sz="1600" dirty="0" smtClean="0"/>
              <a:t>Calling for a </a:t>
            </a:r>
            <a:r>
              <a:rPr lang="en-US" sz="1600" b="1" dirty="0" smtClean="0"/>
              <a:t>meeting of political parties </a:t>
            </a:r>
            <a:r>
              <a:rPr lang="en-US" sz="1600" dirty="0" smtClean="0"/>
              <a:t>to request their suggestion or corrections on published Roll</a:t>
            </a:r>
          </a:p>
          <a:p>
            <a:pPr algn="l" eaLnBrk="1" hangingPunct="1">
              <a:buFont typeface="Wingdings" pitchFamily="2" charset="2"/>
              <a:buChar char="ü"/>
              <a:defRPr/>
            </a:pPr>
            <a:r>
              <a:rPr lang="en-US" sz="1600" b="1" u="sng" dirty="0" smtClean="0"/>
              <a:t>Maintaining list of received Forms 6,7,8 and 8A in format 9,10,11 and 11A</a:t>
            </a:r>
          </a:p>
          <a:p>
            <a:pPr algn="l" eaLnBrk="1" hangingPunct="1">
              <a:buFont typeface="Wingdings" pitchFamily="2" charset="2"/>
              <a:buChar char="ü"/>
              <a:defRPr/>
            </a:pPr>
            <a:r>
              <a:rPr lang="en-US" sz="1600" b="1" dirty="0" smtClean="0"/>
              <a:t>Conducting enquiry </a:t>
            </a:r>
            <a:r>
              <a:rPr lang="en-US" sz="1600" dirty="0" smtClean="0"/>
              <a:t>about claims &amp; objections</a:t>
            </a:r>
          </a:p>
          <a:p>
            <a:pPr algn="l" eaLnBrk="1" hangingPunct="1">
              <a:buFont typeface="Wingdings" pitchFamily="2" charset="2"/>
              <a:buChar char="ü"/>
              <a:defRPr/>
            </a:pPr>
            <a:r>
              <a:rPr lang="en-US" sz="1600" b="1" dirty="0" smtClean="0"/>
              <a:t>Issuing notices </a:t>
            </a:r>
            <a:r>
              <a:rPr lang="en-US" sz="1600" dirty="0" smtClean="0"/>
              <a:t>for hearing of claims and objections cases</a:t>
            </a:r>
          </a:p>
          <a:p>
            <a:pPr algn="l" eaLnBrk="1" hangingPunct="1">
              <a:buFont typeface="Wingdings" pitchFamily="2" charset="2"/>
              <a:buChar char="ü"/>
              <a:defRPr/>
            </a:pPr>
            <a:r>
              <a:rPr lang="en-US" sz="1600" dirty="0" smtClean="0"/>
              <a:t>Reviewing and monitoring the quality of work of AEROs, Supervisors, DOs and BLOs</a:t>
            </a:r>
          </a:p>
          <a:p>
            <a:pPr algn="l" eaLnBrk="1" hangingPunct="1">
              <a:buFont typeface="Wingdings" pitchFamily="2" charset="2"/>
              <a:buChar char="ü"/>
              <a:defRPr/>
            </a:pPr>
            <a:r>
              <a:rPr lang="en-US" sz="1600" dirty="0" smtClean="0"/>
              <a:t>Including names inadvertently omitted or deleted</a:t>
            </a:r>
          </a:p>
          <a:p>
            <a:pPr algn="l" eaLnBrk="1" hangingPunct="1">
              <a:buFont typeface="Wingdings" pitchFamily="2" charset="2"/>
              <a:buChar char="ü"/>
              <a:defRPr/>
            </a:pPr>
            <a:r>
              <a:rPr lang="en-US" sz="1600" b="1" dirty="0" smtClean="0"/>
              <a:t>Publishing Final Roll </a:t>
            </a:r>
            <a:r>
              <a:rPr lang="en-US" sz="1600" dirty="0" smtClean="0"/>
              <a:t>after incorporating the decisions and inaccuracies after written prior approval of the ECI. Final publication to be done strictly in accordance with ECI instruction number …….</a:t>
            </a:r>
          </a:p>
          <a:p>
            <a:pPr algn="l" eaLnBrk="1" hangingPunct="1">
              <a:buFont typeface="Wingdings" pitchFamily="2" charset="2"/>
              <a:buChar char="ü"/>
              <a:defRPr/>
            </a:pPr>
            <a:r>
              <a:rPr lang="en-US" sz="1600" dirty="0" smtClean="0"/>
              <a:t> Supplying to recognized political parties a copy of complete electoral roll with supplements.</a:t>
            </a:r>
          </a:p>
          <a:p>
            <a:pPr algn="l" eaLnBrk="1" hangingPunct="1">
              <a:buFont typeface="Wingdings" pitchFamily="2" charset="2"/>
              <a:buChar char="ü"/>
              <a:defRPr/>
            </a:pPr>
            <a:r>
              <a:rPr lang="en-US" sz="1600" dirty="0" smtClean="0"/>
              <a:t>Analysis of formats 1-8 before draft and final publication.</a:t>
            </a:r>
          </a:p>
          <a:p>
            <a:pPr algn="l" eaLnBrk="1" hangingPunct="1">
              <a:buFont typeface="Wingdings" pitchFamily="2" charset="2"/>
              <a:buChar char="ü"/>
              <a:defRPr/>
            </a:pPr>
            <a:endParaRPr lang="en-US" sz="1600" dirty="0" smtClean="0"/>
          </a:p>
          <a:p>
            <a:pPr algn="l" eaLnBrk="1" hangingPunct="1">
              <a:buFont typeface="Wingdings" pitchFamily="2" charset="2"/>
              <a:buChar char="ü"/>
              <a:defRPr/>
            </a:pPr>
            <a:endParaRPr lang="en-US" sz="1400" dirty="0" smtClean="0"/>
          </a:p>
          <a:p>
            <a:pPr algn="l" eaLnBrk="1" hangingPunct="1">
              <a:buFont typeface="Wingdings" pitchFamily="2" charset="2"/>
              <a:buChar char="ü"/>
              <a:defRPr/>
            </a:pPr>
            <a:endParaRPr lang="en-US" sz="1400" dirty="0" smtClean="0"/>
          </a:p>
          <a:p>
            <a:pPr algn="l" eaLnBrk="1" hangingPunct="1">
              <a:buFont typeface="Wingdings" pitchFamily="2" charset="2"/>
              <a:buChar char="ü"/>
              <a:defRPr/>
            </a:pPr>
            <a:endParaRPr lang="en-US" sz="1400" b="1" u="sng" dirty="0" smtClean="0"/>
          </a:p>
          <a:p>
            <a:pPr algn="l" eaLnBrk="1" hangingPunct="1">
              <a:buFont typeface="Wingdings" pitchFamily="2" charset="2"/>
              <a:buChar char="ü"/>
              <a:defRPr/>
            </a:pPr>
            <a:endParaRPr lang="en-US" sz="1400" dirty="0" smtClean="0"/>
          </a:p>
          <a:p>
            <a:pPr algn="l" eaLnBrk="1" hangingPunct="1">
              <a:buFont typeface="Wingdings" pitchFamily="2" charset="2"/>
              <a:buChar char="ü"/>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dirty="0" smtClean="0"/>
          </a:p>
          <a:p>
            <a:pPr algn="l" eaLnBrk="1" hangingPunct="1">
              <a:lnSpc>
                <a:spcPct val="80000"/>
              </a:lnSpc>
              <a:defRPr/>
            </a:pPr>
            <a:endParaRPr lang="en-US" sz="1400" b="1" dirty="0" smtClean="0"/>
          </a:p>
          <a:p>
            <a:pPr algn="l" eaLnBrk="1" hangingPunct="1">
              <a:buFont typeface="Wingdings" pitchFamily="2" charset="2"/>
              <a:buChar char="ü"/>
              <a:defRPr/>
            </a:pPr>
            <a:endParaRPr lang="en-US" sz="1400" dirty="0" smtClean="0"/>
          </a:p>
          <a:p>
            <a:pPr algn="l" eaLnBrk="1" hangingPunct="1">
              <a:buFont typeface="Wingdings" pitchFamily="2" charset="2"/>
              <a:buChar char="ü"/>
              <a:defRPr/>
            </a:pPr>
            <a:endParaRPr lang="en-US" sz="1400" dirty="0" smtClean="0"/>
          </a:p>
          <a:p>
            <a:pPr algn="l" eaLnBrk="1" hangingPunct="1">
              <a:defRPr/>
            </a:pPr>
            <a:endParaRPr lang="en-US" sz="1400" dirty="0" smtClean="0"/>
          </a:p>
          <a:p>
            <a:pPr algn="l" eaLnBrk="1" hangingPunct="1">
              <a:defRPr/>
            </a:pPr>
            <a:endParaRPr lang="en-US" sz="1400" dirty="0" smtClean="0"/>
          </a:p>
          <a:p>
            <a:pPr algn="l" eaLnBrk="1" hangingPunct="1">
              <a:defRPr/>
            </a:pPr>
            <a:endParaRPr lang="en-US" sz="1400" dirty="0" smtClean="0"/>
          </a:p>
          <a:p>
            <a:pPr algn="l" eaLnBrk="1" hangingPunct="1">
              <a:defRPr/>
            </a:pPr>
            <a:endParaRPr lang="en-US" sz="1400" dirty="0" smtClean="0"/>
          </a:p>
          <a:p>
            <a:pPr algn="l" eaLnBrk="1" hangingPunct="1">
              <a:defRPr/>
            </a:pPr>
            <a:endParaRPr lang="en-US" sz="1400" dirty="0" smtClean="0"/>
          </a:p>
          <a:p>
            <a:pPr algn="l" eaLnBrk="1" hangingPunct="1">
              <a:defRPr/>
            </a:pPr>
            <a:endParaRPr lang="en-US" sz="1400" dirty="0" smtClean="0"/>
          </a:p>
          <a:p>
            <a:pPr algn="l">
              <a:defRPr/>
            </a:pP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304800"/>
            <a:ext cx="7772400" cy="533400"/>
          </a:xfrm>
        </p:spPr>
        <p:txBody>
          <a:bodyPr/>
          <a:lstStyle/>
          <a:p>
            <a:r>
              <a:rPr lang="en-US" sz="2800" b="1" smtClean="0">
                <a:solidFill>
                  <a:srgbClr val="FF0000"/>
                </a:solidFill>
              </a:rPr>
              <a:t>What does the Roll look like?</a:t>
            </a:r>
          </a:p>
        </p:txBody>
      </p:sp>
      <p:sp>
        <p:nvSpPr>
          <p:cNvPr id="3" name="Subtitle 2"/>
          <p:cNvSpPr>
            <a:spLocks noGrp="1"/>
          </p:cNvSpPr>
          <p:nvPr>
            <p:ph type="subTitle" idx="1"/>
          </p:nvPr>
        </p:nvSpPr>
        <p:spPr>
          <a:xfrm>
            <a:off x="533400" y="838200"/>
            <a:ext cx="7924800" cy="5715000"/>
          </a:xfrm>
        </p:spPr>
        <p:txBody>
          <a:bodyPr/>
          <a:lstStyle/>
          <a:p>
            <a:pPr>
              <a:defRPr/>
            </a:pPr>
            <a:endParaRPr lang="en-US" dirty="0" smtClean="0"/>
          </a:p>
          <a:p>
            <a:pPr>
              <a:defRPr/>
            </a:pPr>
            <a:endParaRPr lang="en-US" dirty="0" smtClean="0"/>
          </a:p>
          <a:p>
            <a:pPr>
              <a:defRPr/>
            </a:pPr>
            <a:r>
              <a:rPr lang="en-US" sz="5400" b="1" dirty="0" smtClean="0">
                <a:solidFill>
                  <a:schemeClr val="accent2">
                    <a:lumMod val="40000"/>
                    <a:lumOff val="60000"/>
                  </a:schemeClr>
                </a:solidFill>
              </a:rPr>
              <a:t>Advise for facilitator </a:t>
            </a:r>
          </a:p>
          <a:p>
            <a:pPr>
              <a:defRPr/>
            </a:pPr>
            <a:endParaRPr lang="en-US" dirty="0" smtClean="0"/>
          </a:p>
          <a:p>
            <a:pPr>
              <a:defRPr/>
            </a:pPr>
            <a:r>
              <a:rPr lang="en-US" b="1" i="1" dirty="0" smtClean="0">
                <a:solidFill>
                  <a:srgbClr val="C00000"/>
                </a:solidFill>
              </a:rPr>
              <a:t>Please use real ER of one AC and few parts to explain the details given in next few slides </a:t>
            </a:r>
            <a:endParaRPr lang="en-US" b="1" i="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457200" y="6356350"/>
            <a:ext cx="2133600" cy="365125"/>
          </a:xfrm>
        </p:spPr>
        <p:txBody>
          <a:bodyPr/>
          <a:lstStyle/>
          <a:p>
            <a:pPr algn="l">
              <a:defRPr/>
            </a:pPr>
            <a:fld id="{17BB50FD-5B63-4CDE-97F2-39176A882DB7}" type="slidenum">
              <a:rPr lang="en-US" smtClean="0">
                <a:latin typeface="Arial" charset="0"/>
              </a:rPr>
              <a:pPr algn="l">
                <a:defRPr/>
              </a:pPr>
              <a:t>22</a:t>
            </a:fld>
            <a:endParaRPr lang="en-US" smtClean="0">
              <a:latin typeface="Arial" charset="0"/>
            </a:endParaRPr>
          </a:p>
        </p:txBody>
      </p:sp>
      <p:sp>
        <p:nvSpPr>
          <p:cNvPr id="24579" name="Text Box 2"/>
          <p:cNvSpPr txBox="1">
            <a:spLocks noChangeArrowheads="1"/>
          </p:cNvSpPr>
          <p:nvPr/>
        </p:nvSpPr>
        <p:spPr bwMode="auto">
          <a:xfrm>
            <a:off x="884238" y="304800"/>
            <a:ext cx="73453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sp>
        <p:nvSpPr>
          <p:cNvPr id="24580" name="Text Box 3"/>
          <p:cNvSpPr txBox="1">
            <a:spLocks noChangeArrowheads="1"/>
          </p:cNvSpPr>
          <p:nvPr/>
        </p:nvSpPr>
        <p:spPr bwMode="auto">
          <a:xfrm>
            <a:off x="147638" y="901700"/>
            <a:ext cx="8763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60834" rIns="89991" bIns="46795"/>
          <a:lstStyle>
            <a:lvl1pPr marL="465138" indent="-414338" defTabSz="455613" eaLnBrk="0" hangingPunct="0">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1pPr>
            <a:lvl2pPr marL="742950" indent="-285750" defTabSz="455613" eaLnBrk="0" hangingPunct="0">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2pPr>
            <a:lvl3pPr marL="1143000" indent="-228600" defTabSz="455613" eaLnBrk="0" hangingPunct="0">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3pPr>
            <a:lvl4pPr marL="1600200" indent="-228600" defTabSz="455613" eaLnBrk="0" hangingPunct="0">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4pPr>
            <a:lvl5pPr marL="2057400" indent="-228600" defTabSz="455613" eaLnBrk="0" hangingPunct="0">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846138" algn="l"/>
                <a:tab pos="1301750" algn="l"/>
                <a:tab pos="1758950" algn="l"/>
                <a:tab pos="2216150" algn="l"/>
                <a:tab pos="2673350" algn="l"/>
                <a:tab pos="3130550" algn="l"/>
                <a:tab pos="3587750" algn="l"/>
                <a:tab pos="4044950" algn="l"/>
                <a:tab pos="4502150" algn="l"/>
                <a:tab pos="4959350" algn="l"/>
                <a:tab pos="5416550" algn="l"/>
                <a:tab pos="5873750" algn="l"/>
                <a:tab pos="6330950" algn="l"/>
                <a:tab pos="6788150" algn="l"/>
                <a:tab pos="7245350" algn="l"/>
                <a:tab pos="7702550" algn="l"/>
                <a:tab pos="8159750" algn="l"/>
                <a:tab pos="8616950" algn="l"/>
                <a:tab pos="9074150" algn="l"/>
                <a:tab pos="9531350" algn="l"/>
              </a:tabLst>
              <a:defRPr>
                <a:solidFill>
                  <a:schemeClr val="tx1"/>
                </a:solidFill>
                <a:latin typeface="Arial" charset="0"/>
                <a:cs typeface="Arial" charset="0"/>
              </a:defRPr>
            </a:lvl9pPr>
          </a:lstStyle>
          <a:p>
            <a:pPr eaLnBrk="1" hangingPunct="1">
              <a:spcBef>
                <a:spcPts val="450"/>
              </a:spcBef>
              <a:buClr>
                <a:srgbClr val="000000"/>
              </a:buClr>
              <a:buSzPct val="100000"/>
              <a:buFont typeface="Arial" charset="0"/>
              <a:buChar char="•"/>
            </a:pPr>
            <a:r>
              <a:rPr lang="en-US" sz="1500" b="1">
                <a:solidFill>
                  <a:srgbClr val="000000"/>
                </a:solidFill>
              </a:rPr>
              <a:t>Every constituency electoral roll is divided into a number of parts . In each part there are more than one section. </a:t>
            </a:r>
            <a:endParaRPr lang="en-US" sz="1600">
              <a:solidFill>
                <a:srgbClr val="000000"/>
              </a:solidFill>
            </a:endParaRPr>
          </a:p>
          <a:p>
            <a:pPr eaLnBrk="1" hangingPunct="1">
              <a:spcBef>
                <a:spcPts val="450"/>
              </a:spcBef>
              <a:buClr>
                <a:srgbClr val="000000"/>
              </a:buClr>
              <a:buSzPct val="100000"/>
              <a:buFont typeface="Arial" charset="0"/>
              <a:buChar char="•"/>
            </a:pPr>
            <a:r>
              <a:rPr lang="en-US" sz="1500" b="1">
                <a:solidFill>
                  <a:srgbClr val="000000"/>
                </a:solidFill>
              </a:rPr>
              <a:t>The Text roll  is now converted into photo electoral roll</a:t>
            </a:r>
            <a:r>
              <a:rPr lang="en-US" sz="1600" b="1">
                <a:solidFill>
                  <a:srgbClr val="000000"/>
                </a:solidFill>
              </a:rPr>
              <a:t>. </a:t>
            </a:r>
            <a:r>
              <a:rPr lang="en-US" sz="1600" b="1">
                <a:solidFill>
                  <a:srgbClr val="C00000"/>
                </a:solidFill>
              </a:rPr>
              <a:t>Text rolls are now a thing of past.</a:t>
            </a:r>
          </a:p>
        </p:txBody>
      </p:sp>
      <p:grpSp>
        <p:nvGrpSpPr>
          <p:cNvPr id="24581" name="Group 5"/>
          <p:cNvGrpSpPr>
            <a:grpSpLocks/>
          </p:cNvGrpSpPr>
          <p:nvPr/>
        </p:nvGrpSpPr>
        <p:grpSpPr bwMode="auto">
          <a:xfrm>
            <a:off x="749300" y="2819400"/>
            <a:ext cx="7173913" cy="3656013"/>
            <a:chOff x="881" y="1776"/>
            <a:chExt cx="4110" cy="2303"/>
          </a:xfrm>
        </p:grpSpPr>
        <p:grpSp>
          <p:nvGrpSpPr>
            <p:cNvPr id="24585" name="Group 6"/>
            <p:cNvGrpSpPr>
              <a:grpSpLocks/>
            </p:cNvGrpSpPr>
            <p:nvPr/>
          </p:nvGrpSpPr>
          <p:grpSpPr bwMode="auto">
            <a:xfrm>
              <a:off x="3072" y="1776"/>
              <a:ext cx="1919" cy="2303"/>
              <a:chOff x="3072" y="1776"/>
              <a:chExt cx="1919" cy="2303"/>
            </a:xfrm>
          </p:grpSpPr>
          <p:pic>
            <p:nvPicPr>
              <p:cNvPr id="245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776"/>
                <a:ext cx="1920" cy="2304"/>
              </a:xfrm>
              <a:prstGeom prst="rect">
                <a:avLst/>
              </a:prstGeom>
              <a:noFill/>
              <a:ln w="19080">
                <a:solidFill>
                  <a:srgbClr val="990033"/>
                </a:solidFill>
                <a:round/>
                <a:headEnd/>
                <a:tailEnd/>
              </a:ln>
              <a:extLst>
                <a:ext uri="{909E8E84-426E-40DD-AFC4-6F175D3DCCD1}">
                  <a14:hiddenFill xmlns:a14="http://schemas.microsoft.com/office/drawing/2010/main">
                    <a:solidFill>
                      <a:srgbClr val="FFFFFF"/>
                    </a:solidFill>
                  </a14:hiddenFill>
                </a:ext>
              </a:extLst>
            </p:spPr>
          </p:pic>
          <p:sp>
            <p:nvSpPr>
              <p:cNvPr id="24588" name="Text Box 8"/>
              <p:cNvSpPr txBox="1">
                <a:spLocks noChangeArrowheads="1"/>
              </p:cNvSpPr>
              <p:nvPr/>
            </p:nvSpPr>
            <p:spPr bwMode="auto">
              <a:xfrm>
                <a:off x="3072" y="1776"/>
                <a:ext cx="1920" cy="2304"/>
              </a:xfrm>
              <a:prstGeom prst="rect">
                <a:avLst/>
              </a:prstGeom>
              <a:noFill/>
              <a:ln w="19080">
                <a:solidFill>
                  <a:srgbClr val="99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a:lnSpc>
                    <a:spcPct val="93000"/>
                  </a:lnSpc>
                  <a:buClr>
                    <a:srgbClr val="000000"/>
                  </a:buClr>
                  <a:buSzPct val="100000"/>
                  <a:buFont typeface="Times New Roman" pitchFamily="18" charset="0"/>
                  <a:buNone/>
                </a:pPr>
                <a:endParaRPr lang="en-US"/>
              </a:p>
            </p:txBody>
          </p:sp>
        </p:grpSp>
        <p:pic>
          <p:nvPicPr>
            <p:cNvPr id="245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 y="1776"/>
              <a:ext cx="1807" cy="2304"/>
            </a:xfrm>
            <a:prstGeom prst="rect">
              <a:avLst/>
            </a:prstGeom>
            <a:noFill/>
            <a:ln w="28440">
              <a:solidFill>
                <a:srgbClr val="990033"/>
              </a:solidFill>
              <a:round/>
              <a:headEnd/>
              <a:tailEnd/>
            </a:ln>
            <a:extLst>
              <a:ext uri="{909E8E84-426E-40DD-AFC4-6F175D3DCCD1}">
                <a14:hiddenFill xmlns:a14="http://schemas.microsoft.com/office/drawing/2010/main">
                  <a:solidFill>
                    <a:srgbClr val="FFFFFF"/>
                  </a:solidFill>
                </a14:hiddenFill>
              </a:ext>
            </a:extLst>
          </p:spPr>
        </p:pic>
      </p:grpSp>
      <p:sp>
        <p:nvSpPr>
          <p:cNvPr id="24582" name="Text Box 10"/>
          <p:cNvSpPr txBox="1">
            <a:spLocks noChangeArrowheads="1"/>
          </p:cNvSpPr>
          <p:nvPr/>
        </p:nvSpPr>
        <p:spPr bwMode="auto">
          <a:xfrm>
            <a:off x="2286000" y="2300288"/>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1125"/>
              </a:spcBef>
              <a:buClr>
                <a:srgbClr val="000000"/>
              </a:buClr>
              <a:buSzPct val="100000"/>
            </a:pPr>
            <a:r>
              <a:rPr lang="en-US" b="1" i="1">
                <a:solidFill>
                  <a:srgbClr val="000000"/>
                </a:solidFill>
              </a:rPr>
              <a:t>Text Roll</a:t>
            </a:r>
          </a:p>
        </p:txBody>
      </p:sp>
      <p:sp>
        <p:nvSpPr>
          <p:cNvPr id="24583" name="Text Box 11"/>
          <p:cNvSpPr txBox="1">
            <a:spLocks noChangeArrowheads="1"/>
          </p:cNvSpPr>
          <p:nvPr/>
        </p:nvSpPr>
        <p:spPr bwMode="auto">
          <a:xfrm>
            <a:off x="5181600" y="2286000"/>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1125"/>
              </a:spcBef>
              <a:buClr>
                <a:srgbClr val="000000"/>
              </a:buClr>
              <a:buSzPct val="100000"/>
            </a:pPr>
            <a:r>
              <a:rPr lang="en-US" b="1" i="1">
                <a:solidFill>
                  <a:srgbClr val="000000"/>
                </a:solidFill>
              </a:rPr>
              <a:t>Photo Electoral  Roll</a:t>
            </a:r>
          </a:p>
        </p:txBody>
      </p:sp>
      <p:sp>
        <p:nvSpPr>
          <p:cNvPr id="24584" name="Text Box 13"/>
          <p:cNvSpPr txBox="1">
            <a:spLocks noChangeArrowheads="1"/>
          </p:cNvSpPr>
          <p:nvPr/>
        </p:nvSpPr>
        <p:spPr bwMode="auto">
          <a:xfrm>
            <a:off x="1447800" y="387350"/>
            <a:ext cx="6172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0" tIns="45715" rIns="91430" bIns="45715" anchor="ct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algn="ctr" eaLnBrk="1" hangingPunct="1">
              <a:buClr>
                <a:srgbClr val="000000"/>
              </a:buClr>
              <a:buSzPct val="100000"/>
            </a:pPr>
            <a:r>
              <a:rPr lang="en-US" b="1">
                <a:solidFill>
                  <a:srgbClr val="FF0000"/>
                </a:solidFill>
                <a:latin typeface="Calibri" pitchFamily="34" charset="0"/>
              </a:rPr>
              <a:t>Electoral Roll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xfrm>
            <a:off x="457200" y="6356350"/>
            <a:ext cx="2133600" cy="365125"/>
          </a:xfrm>
        </p:spPr>
        <p:txBody>
          <a:bodyPr/>
          <a:lstStyle/>
          <a:p>
            <a:pPr algn="l">
              <a:defRPr/>
            </a:pPr>
            <a:fld id="{E4E40185-B894-479C-A791-B85FBA490F9E}" type="slidenum">
              <a:rPr lang="en-US" smtClean="0">
                <a:latin typeface="Arial" charset="0"/>
              </a:rPr>
              <a:pPr algn="l">
                <a:defRPr/>
              </a:pPr>
              <a:t>23</a:t>
            </a:fld>
            <a:endParaRPr lang="en-US" smtClean="0">
              <a:latin typeface="Arial" charset="0"/>
            </a:endParaRPr>
          </a:p>
        </p:txBody>
      </p:sp>
      <p:sp>
        <p:nvSpPr>
          <p:cNvPr id="25603" name="Rectangle 2"/>
          <p:cNvSpPr>
            <a:spLocks noChangeArrowheads="1"/>
          </p:cNvSpPr>
          <p:nvPr/>
        </p:nvSpPr>
        <p:spPr bwMode="auto">
          <a:xfrm>
            <a:off x="685800" y="1066800"/>
            <a:ext cx="3429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78472" rIns="0" bIns="0"/>
          <a:lstStyle/>
          <a:p>
            <a:pPr marL="673100" indent="-358775" algn="ctr" defTabSz="455613">
              <a:spcBef>
                <a:spcPts val="600"/>
              </a:spcBef>
              <a:buClr>
                <a:srgbClr val="000000"/>
              </a:buClr>
              <a:buSzPct val="100000"/>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r>
              <a:rPr lang="en-US" sz="2400" b="1" u="sng">
                <a:solidFill>
                  <a:srgbClr val="000000"/>
                </a:solidFill>
              </a:rPr>
              <a:t>ACTitle Page</a:t>
            </a:r>
          </a:p>
          <a:p>
            <a:pPr marL="673100" indent="-358775" algn="ctr" defTabSz="455613">
              <a:spcBef>
                <a:spcPts val="450"/>
              </a:spcBef>
              <a:buClr>
                <a:srgbClr val="000000"/>
              </a:buClr>
              <a:buSzPct val="100000"/>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b="1" u="sng">
              <a:solidFill>
                <a:srgbClr val="000000"/>
              </a:solidFill>
            </a:endParaRPr>
          </a:p>
          <a:p>
            <a:pPr marL="673100" indent="-358775" defTabSz="455613">
              <a:spcBef>
                <a:spcPts val="450"/>
              </a:spcBef>
              <a:buClr>
                <a:srgbClr val="000000"/>
              </a:buClr>
              <a:buSzPct val="100000"/>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r>
              <a:rPr lang="en-US">
                <a:solidFill>
                  <a:srgbClr val="000000"/>
                </a:solidFill>
              </a:rPr>
              <a:t>The AC Title page has :</a:t>
            </a:r>
          </a:p>
          <a:p>
            <a:pPr marL="673100" indent="-358775" defTabSz="455613">
              <a:spcBef>
                <a:spcPts val="450"/>
              </a:spcBef>
              <a:buClr>
                <a:srgbClr val="000000"/>
              </a:buClr>
              <a:buSzPct val="100000"/>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a:solidFill>
                <a:srgbClr val="000000"/>
              </a:solidFill>
            </a:endParaRPr>
          </a:p>
          <a:p>
            <a:pPr marL="673100" indent="-358775" defTabSz="455613">
              <a:spcBef>
                <a:spcPts val="450"/>
              </a:spcBef>
              <a:buClr>
                <a:srgbClr val="000000"/>
              </a:buClr>
              <a:buSzPct val="100000"/>
              <a:buFont typeface="Arial" charset="0"/>
              <a:buChar char="•"/>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r>
              <a:rPr lang="en-US" sz="1600">
                <a:solidFill>
                  <a:srgbClr val="000000"/>
                </a:solidFill>
              </a:rPr>
              <a:t>Details of the concerned </a:t>
            </a:r>
            <a:r>
              <a:rPr lang="en-US" sz="1600" b="1">
                <a:solidFill>
                  <a:srgbClr val="000000"/>
                </a:solidFill>
              </a:rPr>
              <a:t>Assembly</a:t>
            </a:r>
            <a:r>
              <a:rPr lang="en-US" sz="1600">
                <a:solidFill>
                  <a:srgbClr val="000000"/>
                </a:solidFill>
              </a:rPr>
              <a:t> </a:t>
            </a:r>
            <a:r>
              <a:rPr lang="en-US" sz="1600" b="1">
                <a:solidFill>
                  <a:srgbClr val="000000"/>
                </a:solidFill>
              </a:rPr>
              <a:t>constituency</a:t>
            </a:r>
          </a:p>
          <a:p>
            <a:pPr marL="673100" indent="-358775" defTabSz="455613">
              <a:spcBef>
                <a:spcPts val="450"/>
              </a:spcBef>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a:solidFill>
                <a:srgbClr val="000000"/>
              </a:solidFill>
            </a:endParaRPr>
          </a:p>
          <a:p>
            <a:pPr marL="673100" indent="-358775" defTabSz="455613">
              <a:spcBef>
                <a:spcPts val="450"/>
              </a:spcBef>
              <a:buClr>
                <a:srgbClr val="000000"/>
              </a:buClr>
              <a:buSzPct val="100000"/>
              <a:buFont typeface="Arial" charset="0"/>
              <a:buChar char="•"/>
              <a:tabLst>
                <a:tab pos="676275" algn="l"/>
                <a:tab pos="1131888" algn="l"/>
                <a:tab pos="1590675"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r>
              <a:rPr lang="en-US" sz="1500">
                <a:solidFill>
                  <a:srgbClr val="000000"/>
                </a:solidFill>
              </a:rPr>
              <a:t>Clearly demarcated Nazari map of that assembly constituency on the back of the title page</a:t>
            </a:r>
          </a:p>
        </p:txBody>
      </p:sp>
      <p:sp>
        <p:nvSpPr>
          <p:cNvPr id="25604" name="Text Box 3"/>
          <p:cNvSpPr txBox="1">
            <a:spLocks noChangeArrowheads="1"/>
          </p:cNvSpPr>
          <p:nvPr/>
        </p:nvSpPr>
        <p:spPr bwMode="auto">
          <a:xfrm>
            <a:off x="3124200" y="381000"/>
            <a:ext cx="266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71633" rIns="89991" bIns="44996"/>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lnSpc>
                <a:spcPct val="93000"/>
              </a:lnSpc>
              <a:buClr>
                <a:srgbClr val="000000"/>
              </a:buClr>
              <a:buSzPct val="100000"/>
            </a:pPr>
            <a:r>
              <a:rPr lang="en-US" b="1">
                <a:solidFill>
                  <a:srgbClr val="FF0000"/>
                </a:solidFill>
              </a:rPr>
              <a:t>Components</a:t>
            </a:r>
          </a:p>
        </p:txBody>
      </p:sp>
      <p:grpSp>
        <p:nvGrpSpPr>
          <p:cNvPr id="25605" name="Group 5"/>
          <p:cNvGrpSpPr>
            <a:grpSpLocks/>
          </p:cNvGrpSpPr>
          <p:nvPr/>
        </p:nvGrpSpPr>
        <p:grpSpPr bwMode="auto">
          <a:xfrm>
            <a:off x="812800" y="771525"/>
            <a:ext cx="7742238" cy="5508625"/>
            <a:chOff x="1200" y="624"/>
            <a:chExt cx="4224" cy="3470"/>
          </a:xfrm>
        </p:grpSpPr>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196"/>
              <a:ext cx="2304" cy="2898"/>
            </a:xfrm>
            <a:prstGeom prst="rect">
              <a:avLst/>
            </a:prstGeom>
            <a:noFill/>
            <a:ln w="2844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p:nvSpPr>
          <p:spPr bwMode="auto">
            <a:xfrm>
              <a:off x="3888" y="624"/>
              <a:ext cx="1536" cy="432"/>
            </a:xfrm>
            <a:prstGeom prst="rect">
              <a:avLst/>
            </a:prstGeom>
            <a:solidFill>
              <a:srgbClr val="FFFFFF"/>
            </a:solidFill>
            <a:ln w="9360">
              <a:solidFill>
                <a:srgbClr val="990033"/>
              </a:solidFill>
              <a:miter lim="800000"/>
              <a:headEnd/>
              <a:tailEnd/>
            </a:ln>
          </p:spPr>
          <p:txBody>
            <a:bodyPr wrap="none" lIns="99207" tIns="51588" rIns="99207" bIns="51588" anchor="ctr"/>
            <a:lstStyle/>
            <a:p>
              <a:pPr algn="ctr" defTabSz="455613">
                <a:buClr>
                  <a:srgbClr val="000000"/>
                </a:buClr>
                <a:buSzPct val="10000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pPr>
              <a:r>
                <a:rPr lang="en-US" sz="1400" b="1">
                  <a:solidFill>
                    <a:srgbClr val="C00000"/>
                  </a:solidFill>
                </a:rPr>
                <a:t>Assembly Constituency of</a:t>
              </a:r>
            </a:p>
            <a:p>
              <a:pPr algn="ctr" defTabSz="455613">
                <a:buClr>
                  <a:srgbClr val="000000"/>
                </a:buClr>
                <a:buSzPct val="10000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pPr>
              <a:r>
                <a:rPr lang="en-US" sz="1400" b="1">
                  <a:solidFill>
                    <a:srgbClr val="C00000"/>
                  </a:solidFill>
                </a:rPr>
                <a:t> the  State of Meghalaya</a:t>
              </a:r>
            </a:p>
          </p:txBody>
        </p:sp>
        <p:grpSp>
          <p:nvGrpSpPr>
            <p:cNvPr id="25608" name="Group 8"/>
            <p:cNvGrpSpPr>
              <a:grpSpLocks/>
            </p:cNvGrpSpPr>
            <p:nvPr/>
          </p:nvGrpSpPr>
          <p:grpSpPr bwMode="auto">
            <a:xfrm>
              <a:off x="1200" y="2938"/>
              <a:ext cx="1872" cy="376"/>
              <a:chOff x="1200" y="2938"/>
              <a:chExt cx="1872" cy="376"/>
            </a:xfrm>
          </p:grpSpPr>
          <p:sp>
            <p:nvSpPr>
              <p:cNvPr id="25610" name="Text Box 9"/>
              <p:cNvSpPr txBox="1">
                <a:spLocks noChangeArrowheads="1"/>
              </p:cNvSpPr>
              <p:nvPr/>
            </p:nvSpPr>
            <p:spPr bwMode="auto">
              <a:xfrm>
                <a:off x="1200" y="2938"/>
                <a:ext cx="1248" cy="376"/>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1000"/>
                  </a:spcBef>
                  <a:buClr>
                    <a:srgbClr val="000000"/>
                  </a:buClr>
                  <a:buSzPct val="100000"/>
                </a:pPr>
                <a:r>
                  <a:rPr lang="en-US" sz="1600" b="1">
                    <a:solidFill>
                      <a:srgbClr val="C00000"/>
                    </a:solidFill>
                  </a:rPr>
                  <a:t>Details of the </a:t>
                </a:r>
                <a:r>
                  <a:rPr lang="en-US" sz="1400" b="1">
                    <a:solidFill>
                      <a:srgbClr val="C00000"/>
                    </a:solidFill>
                  </a:rPr>
                  <a:t>parts</a:t>
                </a:r>
                <a:r>
                  <a:rPr lang="en-US" sz="1600" b="1">
                    <a:solidFill>
                      <a:srgbClr val="C00000"/>
                    </a:solidFill>
                  </a:rPr>
                  <a:t> of the AC</a:t>
                </a:r>
              </a:p>
            </p:txBody>
          </p:sp>
          <p:sp>
            <p:nvSpPr>
              <p:cNvPr id="25611" name="Line 10"/>
              <p:cNvSpPr>
                <a:spLocks noChangeShapeType="1"/>
              </p:cNvSpPr>
              <p:nvPr/>
            </p:nvSpPr>
            <p:spPr bwMode="auto">
              <a:xfrm>
                <a:off x="2448" y="3130"/>
                <a:ext cx="624" cy="1"/>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09" name="Line 11"/>
            <p:cNvSpPr>
              <a:spLocks noChangeShapeType="1"/>
            </p:cNvSpPr>
            <p:nvPr/>
          </p:nvSpPr>
          <p:spPr bwMode="auto">
            <a:xfrm flipH="1">
              <a:off x="4527" y="1056"/>
              <a:ext cx="228" cy="384"/>
            </a:xfrm>
            <a:prstGeom prst="line">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xfrm>
            <a:off x="457200" y="6356350"/>
            <a:ext cx="2133600" cy="365125"/>
          </a:xfrm>
        </p:spPr>
        <p:txBody>
          <a:bodyPr/>
          <a:lstStyle/>
          <a:p>
            <a:pPr algn="l">
              <a:defRPr/>
            </a:pPr>
            <a:fld id="{A89A5BE8-4465-44E2-8EAA-2A2BD9D3AD81}" type="slidenum">
              <a:rPr lang="en-US" smtClean="0">
                <a:latin typeface="Arial" charset="0"/>
              </a:rPr>
              <a:pPr algn="l">
                <a:defRPr/>
              </a:pPr>
              <a:t>24</a:t>
            </a:fld>
            <a:endParaRPr lang="en-US" smtClean="0">
              <a:latin typeface="Arial" charset="0"/>
            </a:endParaRPr>
          </a:p>
        </p:txBody>
      </p:sp>
      <p:sp>
        <p:nvSpPr>
          <p:cNvPr id="26627" name="Text Box 2"/>
          <p:cNvSpPr txBox="1">
            <a:spLocks noChangeArrowheads="1"/>
          </p:cNvSpPr>
          <p:nvPr/>
        </p:nvSpPr>
        <p:spPr bwMode="auto">
          <a:xfrm>
            <a:off x="609600" y="762000"/>
            <a:ext cx="358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60834" rIns="89991" bIns="46795"/>
          <a:lstStyle>
            <a:lvl1pPr marL="677863" indent="-398463" defTabSz="455613" eaLnBrk="0" hangingPunct="0">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1pPr>
            <a:lvl2pPr marL="742950" indent="-285750" defTabSz="455613" eaLnBrk="0" hangingPunct="0">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2pPr>
            <a:lvl3pPr marL="1143000" indent="-228600" defTabSz="455613" eaLnBrk="0" hangingPunct="0">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3pPr>
            <a:lvl4pPr marL="1600200" indent="-228600" defTabSz="455613" eaLnBrk="0" hangingPunct="0">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4pPr>
            <a:lvl5pPr marL="2057400" indent="-228600" defTabSz="455613" eaLnBrk="0" hangingPunct="0">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679450" algn="l"/>
                <a:tab pos="1135063" algn="l"/>
                <a:tab pos="1593850" algn="l"/>
                <a:tab pos="2049463" algn="l"/>
                <a:tab pos="2508250" algn="l"/>
                <a:tab pos="2963863" algn="l"/>
                <a:tab pos="3422650" algn="l"/>
                <a:tab pos="3878263" algn="l"/>
                <a:tab pos="4335463" algn="l"/>
                <a:tab pos="4792663" algn="l"/>
                <a:tab pos="5249863" algn="l"/>
                <a:tab pos="5707063" algn="l"/>
                <a:tab pos="6164263" algn="l"/>
                <a:tab pos="6621463" algn="l"/>
                <a:tab pos="7078663" algn="l"/>
                <a:tab pos="7535863" algn="l"/>
                <a:tab pos="7993063" algn="l"/>
                <a:tab pos="8450263" algn="l"/>
                <a:tab pos="8907463" algn="l"/>
                <a:tab pos="9364663" algn="l"/>
                <a:tab pos="9821863" algn="l"/>
              </a:tabLst>
              <a:defRPr>
                <a:solidFill>
                  <a:schemeClr val="tx1"/>
                </a:solidFill>
                <a:latin typeface="Arial" charset="0"/>
                <a:cs typeface="Arial" charset="0"/>
              </a:defRPr>
            </a:lvl9pPr>
          </a:lstStyle>
          <a:p>
            <a:pPr algn="ctr" eaLnBrk="1" hangingPunct="1">
              <a:spcAft>
                <a:spcPts val="1425"/>
              </a:spcAft>
              <a:buClr>
                <a:srgbClr val="000000"/>
              </a:buClr>
              <a:buSzPct val="100000"/>
            </a:pPr>
            <a:r>
              <a:rPr lang="en-US" sz="2400" b="1" u="sng">
                <a:solidFill>
                  <a:srgbClr val="000000"/>
                </a:solidFill>
              </a:rPr>
              <a:t>Part Header Page </a:t>
            </a:r>
          </a:p>
          <a:p>
            <a:pPr eaLnBrk="1" hangingPunct="1">
              <a:spcAft>
                <a:spcPts val="1425"/>
              </a:spcAft>
              <a:buClr>
                <a:srgbClr val="000000"/>
              </a:buClr>
              <a:buSzPct val="100000"/>
            </a:pPr>
            <a:r>
              <a:rPr lang="en-US" sz="1600">
                <a:solidFill>
                  <a:srgbClr val="000000"/>
                </a:solidFill>
              </a:rPr>
              <a:t>Like AC header page , part page Header has:</a:t>
            </a:r>
          </a:p>
          <a:p>
            <a:pPr eaLnBrk="1" hangingPunct="1">
              <a:spcAft>
                <a:spcPts val="1425"/>
              </a:spcAft>
              <a:buClr>
                <a:srgbClr val="000000"/>
              </a:buClr>
              <a:buSzPct val="100000"/>
              <a:buFont typeface="Times New Roman" pitchFamily="18" charset="0"/>
              <a:buChar char="•"/>
            </a:pPr>
            <a:r>
              <a:rPr lang="en-US" sz="1600">
                <a:solidFill>
                  <a:srgbClr val="000000"/>
                </a:solidFill>
              </a:rPr>
              <a:t>details of the concerned </a:t>
            </a:r>
            <a:r>
              <a:rPr lang="en-US" sz="1600" b="1">
                <a:solidFill>
                  <a:srgbClr val="000000"/>
                </a:solidFill>
              </a:rPr>
              <a:t>part area.</a:t>
            </a:r>
          </a:p>
          <a:p>
            <a:pPr eaLnBrk="1" hangingPunct="1">
              <a:spcAft>
                <a:spcPts val="1425"/>
              </a:spcAft>
              <a:buClr>
                <a:srgbClr val="000000"/>
              </a:buClr>
              <a:buSzPct val="100000"/>
              <a:buFont typeface="Times New Roman" pitchFamily="18" charset="0"/>
              <a:buChar char="•"/>
            </a:pPr>
            <a:r>
              <a:rPr lang="en-US" sz="1600">
                <a:solidFill>
                  <a:srgbClr val="000000"/>
                </a:solidFill>
              </a:rPr>
              <a:t>clearly demarcated Nazari map of that part area on the back of it.</a:t>
            </a:r>
          </a:p>
        </p:txBody>
      </p:sp>
      <p:grpSp>
        <p:nvGrpSpPr>
          <p:cNvPr id="26628" name="Group 4"/>
          <p:cNvGrpSpPr>
            <a:grpSpLocks/>
          </p:cNvGrpSpPr>
          <p:nvPr/>
        </p:nvGrpSpPr>
        <p:grpSpPr bwMode="auto">
          <a:xfrm>
            <a:off x="1905000" y="1143000"/>
            <a:ext cx="6475413" cy="5257800"/>
            <a:chOff x="1200" y="720"/>
            <a:chExt cx="4079" cy="3312"/>
          </a:xfrm>
        </p:grpSpPr>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 y="1392"/>
              <a:ext cx="2337" cy="2640"/>
            </a:xfrm>
            <a:prstGeom prst="rect">
              <a:avLst/>
            </a:prstGeom>
            <a:noFill/>
            <a:ln w="28440">
              <a:solidFill>
                <a:srgbClr val="990033"/>
              </a:solidFill>
              <a:miter lim="800000"/>
              <a:headEnd/>
              <a:tailEnd/>
            </a:ln>
            <a:extLst>
              <a:ext uri="{909E8E84-426E-40DD-AFC4-6F175D3DCCD1}">
                <a14:hiddenFill xmlns:a14="http://schemas.microsoft.com/office/drawing/2010/main">
                  <a:solidFill>
                    <a:srgbClr val="FFFFFF"/>
                  </a:solidFill>
                </a14:hiddenFill>
              </a:ext>
            </a:extLst>
          </p:spPr>
        </p:pic>
        <p:grpSp>
          <p:nvGrpSpPr>
            <p:cNvPr id="26630" name="Group 6"/>
            <p:cNvGrpSpPr>
              <a:grpSpLocks/>
            </p:cNvGrpSpPr>
            <p:nvPr/>
          </p:nvGrpSpPr>
          <p:grpSpPr bwMode="auto">
            <a:xfrm>
              <a:off x="1200" y="2352"/>
              <a:ext cx="1872" cy="337"/>
              <a:chOff x="1200" y="2352"/>
              <a:chExt cx="1872" cy="337"/>
            </a:xfrm>
          </p:grpSpPr>
          <p:sp>
            <p:nvSpPr>
              <p:cNvPr id="26634" name="Text Box 7"/>
              <p:cNvSpPr txBox="1">
                <a:spLocks noChangeArrowheads="1"/>
              </p:cNvSpPr>
              <p:nvPr/>
            </p:nvSpPr>
            <p:spPr bwMode="auto">
              <a:xfrm>
                <a:off x="1200" y="2352"/>
                <a:ext cx="1248" cy="337"/>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b="1">
                    <a:solidFill>
                      <a:srgbClr val="000000"/>
                    </a:solidFill>
                  </a:rPr>
                  <a:t>Details of the sections of the part</a:t>
                </a:r>
              </a:p>
            </p:txBody>
          </p:sp>
          <p:sp>
            <p:nvSpPr>
              <p:cNvPr id="26635" name="Line 8"/>
              <p:cNvSpPr>
                <a:spLocks noChangeShapeType="1"/>
              </p:cNvSpPr>
              <p:nvPr/>
            </p:nvSpPr>
            <p:spPr bwMode="auto">
              <a:xfrm>
                <a:off x="2448" y="2544"/>
                <a:ext cx="624" cy="1"/>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6631" name="Group 9"/>
            <p:cNvGrpSpPr>
              <a:grpSpLocks/>
            </p:cNvGrpSpPr>
            <p:nvPr/>
          </p:nvGrpSpPr>
          <p:grpSpPr bwMode="auto">
            <a:xfrm>
              <a:off x="3984" y="720"/>
              <a:ext cx="1295" cy="767"/>
              <a:chOff x="3984" y="720"/>
              <a:chExt cx="1295" cy="767"/>
            </a:xfrm>
          </p:grpSpPr>
          <p:sp>
            <p:nvSpPr>
              <p:cNvPr id="26632" name="Rectangle 10"/>
              <p:cNvSpPr>
                <a:spLocks noChangeArrowheads="1"/>
              </p:cNvSpPr>
              <p:nvPr/>
            </p:nvSpPr>
            <p:spPr bwMode="auto">
              <a:xfrm>
                <a:off x="3984" y="720"/>
                <a:ext cx="1296" cy="325"/>
              </a:xfrm>
              <a:prstGeom prst="rect">
                <a:avLst/>
              </a:prstGeom>
              <a:solidFill>
                <a:srgbClr val="FFFFFF"/>
              </a:solidFill>
              <a:ln w="19080">
                <a:solidFill>
                  <a:srgbClr val="990033"/>
                </a:solidFill>
                <a:miter lim="800000"/>
                <a:headEnd/>
                <a:tailEnd/>
              </a:ln>
            </p:spPr>
            <p:txBody>
              <a:bodyPr wrap="none" lIns="99207" tIns="51588" rIns="99207" bIns="51588" anchor="ctr"/>
              <a:lstStyle/>
              <a:p>
                <a:pPr algn="ctr" defTabSz="455613">
                  <a:buClr>
                    <a:srgbClr val="000000"/>
                  </a:buClr>
                  <a:buSzPct val="10000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pPr>
                <a:r>
                  <a:rPr lang="en-US" sz="1400" b="1">
                    <a:solidFill>
                      <a:srgbClr val="000000"/>
                    </a:solidFill>
                  </a:rPr>
                  <a:t>Part Areas of</a:t>
                </a:r>
              </a:p>
              <a:p>
                <a:pPr algn="ctr" defTabSz="455613">
                  <a:buClr>
                    <a:srgbClr val="000000"/>
                  </a:buClr>
                  <a:buSzPct val="10000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pPr>
                <a:r>
                  <a:rPr lang="en-US" sz="1400" b="1">
                    <a:solidFill>
                      <a:srgbClr val="000000"/>
                    </a:solidFill>
                  </a:rPr>
                  <a:t> the state of Meghalaya</a:t>
                </a:r>
              </a:p>
            </p:txBody>
          </p:sp>
          <p:sp>
            <p:nvSpPr>
              <p:cNvPr id="26633" name="Line 11"/>
              <p:cNvSpPr>
                <a:spLocks noChangeShapeType="1"/>
              </p:cNvSpPr>
              <p:nvPr/>
            </p:nvSpPr>
            <p:spPr bwMode="auto">
              <a:xfrm flipH="1">
                <a:off x="4355" y="1056"/>
                <a:ext cx="256" cy="432"/>
              </a:xfrm>
              <a:prstGeom prst="line">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xfrm>
            <a:off x="457200" y="6356350"/>
            <a:ext cx="2133600" cy="365125"/>
          </a:xfrm>
        </p:spPr>
        <p:txBody>
          <a:bodyPr/>
          <a:lstStyle/>
          <a:p>
            <a:pPr algn="l">
              <a:defRPr/>
            </a:pPr>
            <a:fld id="{E91208E8-6339-4AF5-B6A9-92E661C4BD76}" type="slidenum">
              <a:rPr lang="en-US" smtClean="0">
                <a:latin typeface="Arial" charset="0"/>
              </a:rPr>
              <a:pPr algn="l">
                <a:defRPr/>
              </a:pPr>
              <a:t>25</a:t>
            </a:fld>
            <a:endParaRPr lang="en-US" smtClean="0">
              <a:latin typeface="Arial" charset="0"/>
            </a:endParaRPr>
          </a:p>
        </p:txBody>
      </p:sp>
      <p:sp>
        <p:nvSpPr>
          <p:cNvPr id="27651" name="Text Box 2"/>
          <p:cNvSpPr txBox="1">
            <a:spLocks noChangeArrowheads="1"/>
          </p:cNvSpPr>
          <p:nvPr/>
        </p:nvSpPr>
        <p:spPr bwMode="auto">
          <a:xfrm>
            <a:off x="165100" y="457200"/>
            <a:ext cx="46005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60834" rIns="89991" bIns="46795"/>
          <a:lstStyle>
            <a:lvl1pPr marL="501650" indent="-327025" defTabSz="455613" eaLnBrk="0" hangingPunct="0">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1pPr>
            <a:lvl2pPr marL="742950" indent="-285750" defTabSz="455613" eaLnBrk="0" hangingPunct="0">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2pPr>
            <a:lvl3pPr marL="1143000" indent="-228600" defTabSz="455613" eaLnBrk="0" hangingPunct="0">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3pPr>
            <a:lvl4pPr marL="1600200" indent="-228600" defTabSz="455613" eaLnBrk="0" hangingPunct="0">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4pPr>
            <a:lvl5pPr marL="2057400" indent="-228600" defTabSz="455613" eaLnBrk="0" hangingPunct="0">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504825" algn="l"/>
                <a:tab pos="960438" algn="l"/>
                <a:tab pos="1417638" algn="l"/>
                <a:tab pos="1874838" algn="l"/>
                <a:tab pos="2332038" algn="l"/>
                <a:tab pos="2789238" algn="l"/>
                <a:tab pos="3246438" algn="l"/>
                <a:tab pos="3703638" algn="l"/>
                <a:tab pos="4160838" algn="l"/>
                <a:tab pos="4618038" algn="l"/>
                <a:tab pos="5075238" algn="l"/>
                <a:tab pos="5532438" algn="l"/>
                <a:tab pos="5989638" algn="l"/>
                <a:tab pos="6446838" algn="l"/>
                <a:tab pos="6904038" algn="l"/>
                <a:tab pos="7361238" algn="l"/>
                <a:tab pos="7818438" algn="l"/>
                <a:tab pos="8275638" algn="l"/>
                <a:tab pos="8732838" algn="l"/>
                <a:tab pos="9190038" algn="l"/>
                <a:tab pos="9647238" algn="l"/>
              </a:tabLst>
              <a:defRPr>
                <a:solidFill>
                  <a:schemeClr val="tx1"/>
                </a:solidFill>
                <a:latin typeface="Arial" charset="0"/>
                <a:cs typeface="Arial" charset="0"/>
              </a:defRPr>
            </a:lvl9pPr>
          </a:lstStyle>
          <a:p>
            <a:pPr eaLnBrk="1" hangingPunct="1">
              <a:spcAft>
                <a:spcPts val="1425"/>
              </a:spcAft>
              <a:buClr>
                <a:srgbClr val="000000"/>
              </a:buClr>
              <a:buSzPct val="100000"/>
            </a:pPr>
            <a:r>
              <a:rPr lang="en-US" sz="2000" b="1" u="sng">
                <a:solidFill>
                  <a:srgbClr val="000000"/>
                </a:solidFill>
              </a:rPr>
              <a:t>Section pages</a:t>
            </a:r>
          </a:p>
          <a:p>
            <a:pPr eaLnBrk="1" hangingPunct="1">
              <a:spcAft>
                <a:spcPts val="1425"/>
              </a:spcAft>
              <a:buClr>
                <a:srgbClr val="000000"/>
              </a:buClr>
              <a:buSzPct val="100000"/>
            </a:pPr>
            <a:r>
              <a:rPr lang="en-US" b="1">
                <a:solidFill>
                  <a:srgbClr val="C00000"/>
                </a:solidFill>
              </a:rPr>
              <a:t>     </a:t>
            </a:r>
            <a:r>
              <a:rPr lang="en-US" sz="1500" b="1"/>
              <a:t>A section defines a clearly  identifiable area/locality within that polling station area. No maximum/minimum limit( as many as needed). </a:t>
            </a:r>
          </a:p>
          <a:p>
            <a:pPr eaLnBrk="1" hangingPunct="1">
              <a:spcAft>
                <a:spcPts val="1425"/>
              </a:spcAft>
              <a:buClr>
                <a:srgbClr val="000000"/>
              </a:buClr>
              <a:buSzPct val="100000"/>
            </a:pPr>
            <a:r>
              <a:rPr lang="en-US" sz="1500" b="1" u="sng">
                <a:solidFill>
                  <a:srgbClr val="C00000"/>
                </a:solidFill>
              </a:rPr>
              <a:t>Every new section should start from a new page</a:t>
            </a:r>
            <a:endParaRPr lang="en-US" b="1" u="sng">
              <a:solidFill>
                <a:srgbClr val="C00000"/>
              </a:solidFill>
            </a:endParaRPr>
          </a:p>
          <a:p>
            <a:pPr eaLnBrk="1" hangingPunct="1">
              <a:spcAft>
                <a:spcPts val="1425"/>
              </a:spcAft>
              <a:buClr>
                <a:srgbClr val="000000"/>
              </a:buClr>
              <a:buSzPct val="100000"/>
            </a:pPr>
            <a:r>
              <a:rPr lang="en-US" sz="1600">
                <a:solidFill>
                  <a:srgbClr val="000000"/>
                </a:solidFill>
              </a:rPr>
              <a:t>A section page has:</a:t>
            </a:r>
          </a:p>
          <a:p>
            <a:pPr eaLnBrk="1" hangingPunct="1">
              <a:spcAft>
                <a:spcPts val="1425"/>
              </a:spcAft>
              <a:buClr>
                <a:srgbClr val="000000"/>
              </a:buClr>
              <a:buSzPct val="100000"/>
              <a:buFont typeface="Times New Roman" pitchFamily="18" charset="0"/>
              <a:buChar char="•"/>
            </a:pPr>
            <a:r>
              <a:rPr lang="en-US" sz="1500">
                <a:solidFill>
                  <a:srgbClr val="000000"/>
                </a:solidFill>
              </a:rPr>
              <a:t>name of the section on the top of the page</a:t>
            </a:r>
          </a:p>
          <a:p>
            <a:pPr eaLnBrk="1" hangingPunct="1">
              <a:spcAft>
                <a:spcPts val="1425"/>
              </a:spcAft>
              <a:buClr>
                <a:srgbClr val="000000"/>
              </a:buClr>
              <a:buSzPct val="100000"/>
              <a:buFont typeface="Times New Roman" pitchFamily="18" charset="0"/>
              <a:buChar char="•"/>
            </a:pPr>
            <a:r>
              <a:rPr lang="en-US" sz="1500">
                <a:solidFill>
                  <a:srgbClr val="000000"/>
                </a:solidFill>
              </a:rPr>
              <a:t>details related to the concerned assemble constituency</a:t>
            </a:r>
          </a:p>
          <a:p>
            <a:pPr eaLnBrk="1" hangingPunct="1">
              <a:spcAft>
                <a:spcPts val="1425"/>
              </a:spcAft>
              <a:buClr>
                <a:srgbClr val="000000"/>
              </a:buClr>
              <a:buSzPct val="100000"/>
              <a:buFont typeface="Times New Roman" pitchFamily="18" charset="0"/>
              <a:buChar char="•"/>
            </a:pPr>
            <a:r>
              <a:rPr lang="en-US" sz="1500">
                <a:solidFill>
                  <a:srgbClr val="000000"/>
                </a:solidFill>
              </a:rPr>
              <a:t>list of electors arranged house number wise of every section starting with one and goes horizontally</a:t>
            </a:r>
          </a:p>
          <a:p>
            <a:pPr eaLnBrk="1" hangingPunct="1">
              <a:spcAft>
                <a:spcPts val="1425"/>
              </a:spcAft>
              <a:buClr>
                <a:srgbClr val="000000"/>
              </a:buClr>
              <a:buSzPct val="100000"/>
              <a:buFont typeface="Times New Roman" pitchFamily="18" charset="0"/>
              <a:buChar char="•"/>
            </a:pPr>
            <a:r>
              <a:rPr lang="en-US" sz="1500">
                <a:solidFill>
                  <a:srgbClr val="000000"/>
                </a:solidFill>
              </a:rPr>
              <a:t>details of electors with photo</a:t>
            </a:r>
          </a:p>
          <a:p>
            <a:pPr eaLnBrk="1" hangingPunct="1">
              <a:spcAft>
                <a:spcPts val="1425"/>
              </a:spcAft>
              <a:buClr>
                <a:srgbClr val="000000"/>
              </a:buClr>
              <a:buSzPct val="100000"/>
              <a:buFont typeface="Times New Roman" pitchFamily="18" charset="0"/>
              <a:buChar char="•"/>
            </a:pPr>
            <a:r>
              <a:rPr lang="en-US" sz="1500">
                <a:solidFill>
                  <a:srgbClr val="000000"/>
                </a:solidFill>
              </a:rPr>
              <a:t> Every section should begin with a new page</a:t>
            </a:r>
          </a:p>
          <a:p>
            <a:pPr eaLnBrk="1" hangingPunct="1">
              <a:spcAft>
                <a:spcPts val="1425"/>
              </a:spcAft>
              <a:buClr>
                <a:srgbClr val="000000"/>
              </a:buClr>
              <a:buSzPct val="100000"/>
              <a:buFont typeface="Times New Roman" pitchFamily="18" charset="0"/>
              <a:buChar char="•"/>
            </a:pPr>
            <a:endParaRPr lang="en-US">
              <a:solidFill>
                <a:srgbClr val="000000"/>
              </a:solidFill>
            </a:endParaRPr>
          </a:p>
          <a:p>
            <a:pPr eaLnBrk="1" hangingPunct="1">
              <a:spcAft>
                <a:spcPts val="1425"/>
              </a:spcAft>
              <a:buClr>
                <a:srgbClr val="000000"/>
              </a:buClr>
              <a:buSzPct val="100000"/>
              <a:buFont typeface="Times New Roman" pitchFamily="18" charset="0"/>
              <a:buChar char="•"/>
            </a:pPr>
            <a:endParaRPr lang="en-US">
              <a:solidFill>
                <a:srgbClr val="000000"/>
              </a:solidFill>
            </a:endParaRPr>
          </a:p>
        </p:txBody>
      </p:sp>
      <p:grpSp>
        <p:nvGrpSpPr>
          <p:cNvPr id="27652" name="Group 4"/>
          <p:cNvGrpSpPr>
            <a:grpSpLocks/>
          </p:cNvGrpSpPr>
          <p:nvPr/>
        </p:nvGrpSpPr>
        <p:grpSpPr bwMode="auto">
          <a:xfrm>
            <a:off x="3276600" y="1031875"/>
            <a:ext cx="5622925" cy="5118100"/>
            <a:chOff x="2022" y="527"/>
            <a:chExt cx="3543" cy="3225"/>
          </a:xfrm>
        </p:grpSpPr>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 y="1098"/>
              <a:ext cx="2318" cy="2654"/>
            </a:xfrm>
            <a:prstGeom prst="rect">
              <a:avLst/>
            </a:prstGeom>
            <a:noFill/>
            <a:ln w="2844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3370" y="567"/>
              <a:ext cx="864" cy="337"/>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b="1">
                  <a:solidFill>
                    <a:srgbClr val="000000"/>
                  </a:solidFill>
                </a:rPr>
                <a:t>Details of the sections</a:t>
              </a:r>
            </a:p>
          </p:txBody>
        </p:sp>
        <p:grpSp>
          <p:nvGrpSpPr>
            <p:cNvPr id="27655" name="Group 7"/>
            <p:cNvGrpSpPr>
              <a:grpSpLocks/>
            </p:cNvGrpSpPr>
            <p:nvPr/>
          </p:nvGrpSpPr>
          <p:grpSpPr bwMode="auto">
            <a:xfrm>
              <a:off x="4461" y="527"/>
              <a:ext cx="1051" cy="1105"/>
              <a:chOff x="4461" y="527"/>
              <a:chExt cx="1051" cy="1105"/>
            </a:xfrm>
          </p:grpSpPr>
          <p:sp>
            <p:nvSpPr>
              <p:cNvPr id="27663" name="Text Box 8"/>
              <p:cNvSpPr txBox="1">
                <a:spLocks noChangeArrowheads="1"/>
              </p:cNvSpPr>
              <p:nvPr/>
            </p:nvSpPr>
            <p:spPr bwMode="auto">
              <a:xfrm>
                <a:off x="4554" y="527"/>
                <a:ext cx="958" cy="337"/>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b="1">
                    <a:solidFill>
                      <a:srgbClr val="000000"/>
                    </a:solidFill>
                  </a:rPr>
                  <a:t>Details of the assembly</a:t>
                </a:r>
              </a:p>
            </p:txBody>
          </p:sp>
          <p:sp>
            <p:nvSpPr>
              <p:cNvPr id="27664" name="Line 9"/>
              <p:cNvSpPr>
                <a:spLocks noChangeShapeType="1"/>
              </p:cNvSpPr>
              <p:nvPr/>
            </p:nvSpPr>
            <p:spPr bwMode="auto">
              <a:xfrm flipH="1">
                <a:off x="4461" y="1272"/>
                <a:ext cx="460" cy="360"/>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656" name="Group 10"/>
            <p:cNvGrpSpPr>
              <a:grpSpLocks/>
            </p:cNvGrpSpPr>
            <p:nvPr/>
          </p:nvGrpSpPr>
          <p:grpSpPr bwMode="auto">
            <a:xfrm>
              <a:off x="2104" y="2877"/>
              <a:ext cx="1208" cy="355"/>
              <a:chOff x="2104" y="2877"/>
              <a:chExt cx="1208" cy="355"/>
            </a:xfrm>
          </p:grpSpPr>
          <p:sp>
            <p:nvSpPr>
              <p:cNvPr id="27661" name="Text Box 11"/>
              <p:cNvSpPr txBox="1">
                <a:spLocks noChangeArrowheads="1"/>
              </p:cNvSpPr>
              <p:nvPr/>
            </p:nvSpPr>
            <p:spPr bwMode="auto">
              <a:xfrm>
                <a:off x="2104" y="2895"/>
                <a:ext cx="912" cy="337"/>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a:solidFill>
                      <a:srgbClr val="000000"/>
                    </a:solidFill>
                  </a:rPr>
                  <a:t>House numbers</a:t>
                </a:r>
              </a:p>
            </p:txBody>
          </p:sp>
          <p:sp>
            <p:nvSpPr>
              <p:cNvPr id="27662" name="Line 12"/>
              <p:cNvSpPr>
                <a:spLocks noChangeShapeType="1"/>
              </p:cNvSpPr>
              <p:nvPr/>
            </p:nvSpPr>
            <p:spPr bwMode="auto">
              <a:xfrm flipV="1">
                <a:off x="2928" y="2877"/>
                <a:ext cx="384" cy="102"/>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657" name="Group 13"/>
            <p:cNvGrpSpPr>
              <a:grpSpLocks/>
            </p:cNvGrpSpPr>
            <p:nvPr/>
          </p:nvGrpSpPr>
          <p:grpSpPr bwMode="auto">
            <a:xfrm>
              <a:off x="2022" y="3344"/>
              <a:ext cx="1338" cy="201"/>
              <a:chOff x="2022" y="3344"/>
              <a:chExt cx="1338" cy="201"/>
            </a:xfrm>
          </p:grpSpPr>
          <p:sp>
            <p:nvSpPr>
              <p:cNvPr id="27659" name="Text Box 14"/>
              <p:cNvSpPr txBox="1">
                <a:spLocks noChangeArrowheads="1"/>
              </p:cNvSpPr>
              <p:nvPr/>
            </p:nvSpPr>
            <p:spPr bwMode="auto">
              <a:xfrm>
                <a:off x="2022" y="3344"/>
                <a:ext cx="960" cy="201"/>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a:solidFill>
                      <a:srgbClr val="000000"/>
                    </a:solidFill>
                  </a:rPr>
                  <a:t>Electors details</a:t>
                </a:r>
              </a:p>
            </p:txBody>
          </p:sp>
          <p:sp>
            <p:nvSpPr>
              <p:cNvPr id="27660" name="Line 15"/>
              <p:cNvSpPr>
                <a:spLocks noChangeShapeType="1"/>
              </p:cNvSpPr>
              <p:nvPr/>
            </p:nvSpPr>
            <p:spPr bwMode="auto">
              <a:xfrm>
                <a:off x="2928" y="3456"/>
                <a:ext cx="432" cy="1"/>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58" name="Line 16"/>
            <p:cNvSpPr>
              <a:spLocks noChangeShapeType="1"/>
            </p:cNvSpPr>
            <p:nvPr/>
          </p:nvSpPr>
          <p:spPr bwMode="auto">
            <a:xfrm>
              <a:off x="3456" y="1104"/>
              <a:ext cx="1" cy="672"/>
            </a:xfrm>
            <a:prstGeom prst="line">
              <a:avLst/>
            </a:prstGeom>
            <a:noFill/>
            <a:ln w="1908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457200" y="6356350"/>
            <a:ext cx="2133600" cy="365125"/>
          </a:xfrm>
        </p:spPr>
        <p:txBody>
          <a:bodyPr/>
          <a:lstStyle/>
          <a:p>
            <a:pPr algn="l">
              <a:defRPr/>
            </a:pPr>
            <a:fld id="{50A86DE1-25CC-408F-8928-B8A6BC99268B}" type="slidenum">
              <a:rPr lang="en-US" smtClean="0">
                <a:latin typeface="Arial" charset="0"/>
              </a:rPr>
              <a:pPr algn="l">
                <a:defRPr/>
              </a:pPr>
              <a:t>26</a:t>
            </a:fld>
            <a:endParaRPr lang="en-US" smtClean="0">
              <a:latin typeface="Arial" charset="0"/>
            </a:endParaRPr>
          </a:p>
        </p:txBody>
      </p:sp>
      <p:sp>
        <p:nvSpPr>
          <p:cNvPr id="28675" name="Text Box 2"/>
          <p:cNvSpPr txBox="1">
            <a:spLocks noChangeArrowheads="1"/>
          </p:cNvSpPr>
          <p:nvPr/>
        </p:nvSpPr>
        <p:spPr bwMode="auto">
          <a:xfrm>
            <a:off x="457200" y="609600"/>
            <a:ext cx="4049713"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60834" rIns="89991" bIns="46795"/>
          <a:lstStyle>
            <a:lvl1pPr marL="341313" indent="-341313"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1pPr>
            <a:lvl2pPr marL="742950" indent="-280988"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2pPr>
            <a:lvl3pPr marL="11430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3pPr>
            <a:lvl4pPr marL="16002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4pPr>
            <a:lvl5pPr marL="20574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9pPr>
          </a:lstStyle>
          <a:p>
            <a:pPr algn="ctr" eaLnBrk="1" hangingPunct="1">
              <a:lnSpc>
                <a:spcPct val="80000"/>
              </a:lnSpc>
              <a:spcAft>
                <a:spcPts val="1425"/>
              </a:spcAft>
              <a:buClr>
                <a:srgbClr val="000000"/>
              </a:buClr>
              <a:buSzPct val="100000"/>
            </a:pPr>
            <a:r>
              <a:rPr lang="en-US" b="1" u="sng">
                <a:solidFill>
                  <a:srgbClr val="000000"/>
                </a:solidFill>
              </a:rPr>
              <a:t>Supplement</a:t>
            </a:r>
            <a:r>
              <a:rPr lang="en-US">
                <a:solidFill>
                  <a:srgbClr val="000000"/>
                </a:solidFill>
              </a:rPr>
              <a:t> </a:t>
            </a:r>
          </a:p>
          <a:p>
            <a:pPr eaLnBrk="1" hangingPunct="1">
              <a:lnSpc>
                <a:spcPct val="80000"/>
              </a:lnSpc>
              <a:spcAft>
                <a:spcPts val="1425"/>
              </a:spcAft>
              <a:buClr>
                <a:srgbClr val="000000"/>
              </a:buClr>
              <a:buSzPct val="100000"/>
              <a:buFont typeface="Arial" charset="0"/>
              <a:buChar char="•"/>
            </a:pPr>
            <a:r>
              <a:rPr lang="en-US" sz="1600">
                <a:solidFill>
                  <a:srgbClr val="000000"/>
                </a:solidFill>
              </a:rPr>
              <a:t> A Supplement page has:</a:t>
            </a:r>
          </a:p>
          <a:p>
            <a:pPr lvl="1" eaLnBrk="1" hangingPunct="1">
              <a:lnSpc>
                <a:spcPct val="80000"/>
              </a:lnSpc>
              <a:spcAft>
                <a:spcPts val="1425"/>
              </a:spcAft>
              <a:buClr>
                <a:srgbClr val="000000"/>
              </a:buClr>
              <a:buSzPct val="100000"/>
              <a:buFont typeface="Arial" charset="0"/>
              <a:buChar char="•"/>
            </a:pPr>
            <a:r>
              <a:rPr lang="en-US" sz="1500">
                <a:solidFill>
                  <a:srgbClr val="000000"/>
                </a:solidFill>
              </a:rPr>
              <a:t> List of names added, deleted , corrected and transposed , in the draft roll.</a:t>
            </a:r>
          </a:p>
          <a:p>
            <a:pPr lvl="1" eaLnBrk="1" hangingPunct="1">
              <a:lnSpc>
                <a:spcPct val="80000"/>
              </a:lnSpc>
              <a:spcAft>
                <a:spcPts val="1425"/>
              </a:spcAft>
              <a:buClr>
                <a:srgbClr val="000000"/>
              </a:buClr>
              <a:buSzPct val="100000"/>
              <a:buFont typeface="Arial" charset="0"/>
              <a:buChar char="•"/>
            </a:pPr>
            <a:r>
              <a:rPr lang="en-US" sz="1500">
                <a:solidFill>
                  <a:srgbClr val="000000"/>
                </a:solidFill>
              </a:rPr>
              <a:t>Addition list starting with last serial number of the mother roll</a:t>
            </a:r>
          </a:p>
          <a:p>
            <a:pPr lvl="1" eaLnBrk="1" hangingPunct="1">
              <a:lnSpc>
                <a:spcPct val="80000"/>
              </a:lnSpc>
              <a:spcAft>
                <a:spcPts val="1425"/>
              </a:spcAft>
              <a:buClr>
                <a:srgbClr val="000000"/>
              </a:buClr>
              <a:buSzPct val="100000"/>
              <a:buFont typeface="Arial" charset="0"/>
              <a:buChar char="•"/>
            </a:pPr>
            <a:r>
              <a:rPr lang="en-US" sz="1500">
                <a:solidFill>
                  <a:srgbClr val="000000"/>
                </a:solidFill>
              </a:rPr>
              <a:t>Deletion list with no changes in the serial number and the part header</a:t>
            </a:r>
          </a:p>
          <a:p>
            <a:pPr eaLnBrk="1" hangingPunct="1">
              <a:lnSpc>
                <a:spcPct val="80000"/>
              </a:lnSpc>
              <a:spcAft>
                <a:spcPts val="1425"/>
              </a:spcAft>
              <a:buClr>
                <a:srgbClr val="000000"/>
              </a:buClr>
              <a:buSzPct val="100000"/>
              <a:buFont typeface="Arial" charset="0"/>
              <a:buChar char="•"/>
            </a:pPr>
            <a:r>
              <a:rPr lang="en-US" sz="1500">
                <a:solidFill>
                  <a:srgbClr val="000000"/>
                </a:solidFill>
              </a:rPr>
              <a:t>One or more supplements can be attached with mother roll due to several revisions. </a:t>
            </a:r>
          </a:p>
          <a:p>
            <a:pPr eaLnBrk="1" hangingPunct="1">
              <a:lnSpc>
                <a:spcPct val="80000"/>
              </a:lnSpc>
              <a:spcAft>
                <a:spcPts val="1425"/>
              </a:spcAft>
              <a:buClr>
                <a:srgbClr val="000000"/>
              </a:buClr>
              <a:buSzPct val="100000"/>
              <a:buFont typeface="Arial" charset="0"/>
              <a:buChar char="•"/>
            </a:pPr>
            <a:r>
              <a:rPr lang="en-US" sz="1500">
                <a:solidFill>
                  <a:srgbClr val="000000"/>
                </a:solidFill>
              </a:rPr>
              <a:t>Even if no name added/deleted etc, the supplement shall be prepa</a:t>
            </a:r>
            <a:r>
              <a:rPr lang="en-US" sz="1600">
                <a:solidFill>
                  <a:srgbClr val="000000"/>
                </a:solidFill>
              </a:rPr>
              <a:t>red  indicating NIL.</a:t>
            </a:r>
          </a:p>
          <a:p>
            <a:pPr eaLnBrk="1" hangingPunct="1">
              <a:lnSpc>
                <a:spcPct val="80000"/>
              </a:lnSpc>
              <a:spcAft>
                <a:spcPts val="1425"/>
              </a:spcAft>
              <a:buClr>
                <a:srgbClr val="000000"/>
              </a:buClr>
              <a:buSzPct val="100000"/>
            </a:pPr>
            <a:endParaRPr lang="en-US" sz="1600">
              <a:solidFill>
                <a:srgbClr val="000000"/>
              </a:solidFill>
            </a:endParaRPr>
          </a:p>
          <a:p>
            <a:pPr eaLnBrk="1" hangingPunct="1">
              <a:lnSpc>
                <a:spcPct val="80000"/>
              </a:lnSpc>
              <a:spcAft>
                <a:spcPts val="1425"/>
              </a:spcAft>
              <a:buClr>
                <a:srgbClr val="000000"/>
              </a:buClr>
              <a:buSzPct val="100000"/>
              <a:buFont typeface="Arial" charset="0"/>
              <a:buChar char="•"/>
            </a:pPr>
            <a:endParaRPr lang="en-US">
              <a:solidFill>
                <a:srgbClr val="000000"/>
              </a:solidFill>
            </a:endParaRPr>
          </a:p>
        </p:txBody>
      </p:sp>
      <p:grpSp>
        <p:nvGrpSpPr>
          <p:cNvPr id="28676" name="Group 4"/>
          <p:cNvGrpSpPr>
            <a:grpSpLocks/>
          </p:cNvGrpSpPr>
          <p:nvPr/>
        </p:nvGrpSpPr>
        <p:grpSpPr bwMode="auto">
          <a:xfrm>
            <a:off x="3200400" y="381000"/>
            <a:ext cx="5562600" cy="6019800"/>
            <a:chOff x="2016" y="240"/>
            <a:chExt cx="3504" cy="3792"/>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16"/>
              <a:ext cx="2400" cy="3216"/>
            </a:xfrm>
            <a:prstGeom prst="rect">
              <a:avLst/>
            </a:prstGeom>
            <a:noFill/>
            <a:ln w="2844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2064" y="3294"/>
              <a:ext cx="912" cy="201"/>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b="1">
                  <a:solidFill>
                    <a:srgbClr val="000000"/>
                  </a:solidFill>
                </a:rPr>
                <a:t>Deletion</a:t>
              </a:r>
              <a:r>
                <a:rPr lang="en-US" sz="1400">
                  <a:solidFill>
                    <a:srgbClr val="000000"/>
                  </a:solidFill>
                </a:rPr>
                <a:t> </a:t>
              </a:r>
              <a:r>
                <a:rPr lang="en-US" sz="1400" b="1">
                  <a:solidFill>
                    <a:srgbClr val="000000"/>
                  </a:solidFill>
                </a:rPr>
                <a:t>List</a:t>
              </a:r>
            </a:p>
          </p:txBody>
        </p:sp>
        <p:grpSp>
          <p:nvGrpSpPr>
            <p:cNvPr id="28679" name="Group 7"/>
            <p:cNvGrpSpPr>
              <a:grpSpLocks/>
            </p:cNvGrpSpPr>
            <p:nvPr/>
          </p:nvGrpSpPr>
          <p:grpSpPr bwMode="auto">
            <a:xfrm>
              <a:off x="3552" y="240"/>
              <a:ext cx="912" cy="912"/>
              <a:chOff x="3552" y="240"/>
              <a:chExt cx="912" cy="912"/>
            </a:xfrm>
          </p:grpSpPr>
          <p:sp>
            <p:nvSpPr>
              <p:cNvPr id="28683" name="Text Box 8"/>
              <p:cNvSpPr txBox="1">
                <a:spLocks noChangeArrowheads="1"/>
              </p:cNvSpPr>
              <p:nvPr/>
            </p:nvSpPr>
            <p:spPr bwMode="auto">
              <a:xfrm>
                <a:off x="3552" y="240"/>
                <a:ext cx="912" cy="337"/>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algn="ctr" eaLnBrk="1" hangingPunct="1">
                  <a:spcBef>
                    <a:spcPts val="875"/>
                  </a:spcBef>
                  <a:buClr>
                    <a:srgbClr val="000000"/>
                  </a:buClr>
                  <a:buSzPct val="100000"/>
                </a:pPr>
                <a:r>
                  <a:rPr lang="en-US" sz="1400" b="1">
                    <a:solidFill>
                      <a:srgbClr val="000000"/>
                    </a:solidFill>
                  </a:rPr>
                  <a:t>Summary of  Electors</a:t>
                </a:r>
              </a:p>
            </p:txBody>
          </p:sp>
          <p:sp>
            <p:nvSpPr>
              <p:cNvPr id="28684" name="Line 9"/>
              <p:cNvSpPr>
                <a:spLocks noChangeShapeType="1"/>
              </p:cNvSpPr>
              <p:nvPr/>
            </p:nvSpPr>
            <p:spPr bwMode="auto">
              <a:xfrm>
                <a:off x="4032" y="576"/>
                <a:ext cx="1" cy="576"/>
              </a:xfrm>
              <a:prstGeom prst="line">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8680" name="Text Box 10"/>
            <p:cNvSpPr txBox="1">
              <a:spLocks noChangeArrowheads="1"/>
            </p:cNvSpPr>
            <p:nvPr/>
          </p:nvSpPr>
          <p:spPr bwMode="auto">
            <a:xfrm>
              <a:off x="2016" y="2688"/>
              <a:ext cx="912" cy="201"/>
            </a:xfrm>
            <a:prstGeom prst="rect">
              <a:avLst/>
            </a:prstGeom>
            <a:solidFill>
              <a:srgbClr val="FFFFFF"/>
            </a:solidFill>
            <a:ln w="19080">
              <a:solidFill>
                <a:srgbClr val="990033"/>
              </a:solidFill>
              <a:miter lim="800000"/>
              <a:headEnd/>
              <a:tailEnd/>
            </a:ln>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spcBef>
                  <a:spcPts val="875"/>
                </a:spcBef>
                <a:buClr>
                  <a:srgbClr val="000000"/>
                </a:buClr>
                <a:buSzPct val="100000"/>
              </a:pPr>
              <a:r>
                <a:rPr lang="en-US" sz="1400" b="1">
                  <a:solidFill>
                    <a:srgbClr val="000000"/>
                  </a:solidFill>
                </a:rPr>
                <a:t>Addition</a:t>
              </a:r>
              <a:r>
                <a:rPr lang="en-US" sz="1400">
                  <a:solidFill>
                    <a:srgbClr val="000000"/>
                  </a:solidFill>
                </a:rPr>
                <a:t> </a:t>
              </a:r>
              <a:r>
                <a:rPr lang="en-US" sz="1400" b="1">
                  <a:solidFill>
                    <a:srgbClr val="000000"/>
                  </a:solidFill>
                </a:rPr>
                <a:t>List</a:t>
              </a:r>
            </a:p>
          </p:txBody>
        </p:sp>
        <p:sp>
          <p:nvSpPr>
            <p:cNvPr id="28681" name="Line 11"/>
            <p:cNvSpPr>
              <a:spLocks noChangeShapeType="1"/>
            </p:cNvSpPr>
            <p:nvPr/>
          </p:nvSpPr>
          <p:spPr bwMode="auto">
            <a:xfrm flipV="1">
              <a:off x="2832" y="2781"/>
              <a:ext cx="576" cy="339"/>
            </a:xfrm>
            <a:prstGeom prst="line">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2" name="Line 12"/>
            <p:cNvSpPr>
              <a:spLocks noChangeShapeType="1"/>
            </p:cNvSpPr>
            <p:nvPr/>
          </p:nvSpPr>
          <p:spPr bwMode="auto">
            <a:xfrm flipV="1">
              <a:off x="2736" y="2408"/>
              <a:ext cx="480" cy="283"/>
            </a:xfrm>
            <a:prstGeom prst="line">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xfrm>
            <a:off x="457200" y="6356350"/>
            <a:ext cx="2133600" cy="365125"/>
          </a:xfrm>
        </p:spPr>
        <p:txBody>
          <a:bodyPr/>
          <a:lstStyle/>
          <a:p>
            <a:pPr algn="l">
              <a:defRPr/>
            </a:pPr>
            <a:fld id="{5894ECE2-5485-4285-BED8-02F3373E7F3E}" type="slidenum">
              <a:rPr lang="en-US" smtClean="0">
                <a:latin typeface="Arial" charset="0"/>
              </a:rPr>
              <a:pPr algn="l">
                <a:defRPr/>
              </a:pPr>
              <a:t>27</a:t>
            </a:fld>
            <a:endParaRPr lang="en-US" smtClean="0">
              <a:latin typeface="Arial" charset="0"/>
            </a:endParaRPr>
          </a:p>
        </p:txBody>
      </p:sp>
      <p:sp>
        <p:nvSpPr>
          <p:cNvPr id="29699" name="Text Box 2"/>
          <p:cNvSpPr txBox="1">
            <a:spLocks noChangeArrowheads="1"/>
          </p:cNvSpPr>
          <p:nvPr/>
        </p:nvSpPr>
        <p:spPr bwMode="auto">
          <a:xfrm>
            <a:off x="304800" y="977900"/>
            <a:ext cx="41370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60834" rIns="89991" bIns="46795"/>
          <a:lstStyle>
            <a:lvl1pPr marL="341313" indent="-341313"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1pPr>
            <a:lvl2pPr marL="742950" indent="-28575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2pPr>
            <a:lvl3pPr marL="11430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3pPr>
            <a:lvl4pPr marL="16002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4pPr>
            <a:lvl5pPr marL="2057400" indent="-228600" defTabSz="455613" eaLnBrk="0" hangingPunct="0">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342900" algn="l"/>
                <a:tab pos="801688" algn="l"/>
                <a:tab pos="1257300" algn="l"/>
                <a:tab pos="1716088" algn="l"/>
                <a:tab pos="2171700" algn="l"/>
                <a:tab pos="2630488"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5313" algn="l"/>
              </a:tabLst>
              <a:defRPr>
                <a:solidFill>
                  <a:schemeClr val="tx1"/>
                </a:solidFill>
                <a:latin typeface="Arial" charset="0"/>
                <a:cs typeface="Arial" charset="0"/>
              </a:defRPr>
            </a:lvl9pPr>
          </a:lstStyle>
          <a:p>
            <a:pPr algn="ctr" eaLnBrk="1" hangingPunct="1">
              <a:lnSpc>
                <a:spcPct val="80000"/>
              </a:lnSpc>
              <a:spcAft>
                <a:spcPts val="1425"/>
              </a:spcAft>
              <a:buClr>
                <a:srgbClr val="000000"/>
              </a:buClr>
              <a:buSzPct val="100000"/>
            </a:pPr>
            <a:r>
              <a:rPr lang="en-US" b="1" u="sng">
                <a:solidFill>
                  <a:srgbClr val="000000"/>
                </a:solidFill>
              </a:rPr>
              <a:t>Mother Roll</a:t>
            </a:r>
            <a:r>
              <a:rPr lang="en-US">
                <a:solidFill>
                  <a:srgbClr val="000000"/>
                </a:solidFill>
              </a:rPr>
              <a:t> </a:t>
            </a:r>
          </a:p>
          <a:p>
            <a:pPr eaLnBrk="1" hangingPunct="1">
              <a:lnSpc>
                <a:spcPct val="80000"/>
              </a:lnSpc>
              <a:spcAft>
                <a:spcPts val="1425"/>
              </a:spcAft>
              <a:buClr>
                <a:srgbClr val="000000"/>
              </a:buClr>
              <a:buSzPct val="100000"/>
              <a:buFont typeface="Arial" charset="0"/>
              <a:buChar char="•"/>
            </a:pPr>
            <a:r>
              <a:rPr lang="en-US"/>
              <a:t>It is the roll created after intensive revision and/ or published as draft roll during  subsequent revisions. </a:t>
            </a:r>
          </a:p>
          <a:p>
            <a:pPr eaLnBrk="1" hangingPunct="1">
              <a:lnSpc>
                <a:spcPct val="80000"/>
              </a:lnSpc>
              <a:spcAft>
                <a:spcPts val="1425"/>
              </a:spcAft>
              <a:buClr>
                <a:srgbClr val="000000"/>
              </a:buClr>
              <a:buSzPct val="100000"/>
              <a:buFont typeface="Arial" charset="0"/>
              <a:buChar char="•"/>
            </a:pPr>
            <a:r>
              <a:rPr lang="en-US">
                <a:solidFill>
                  <a:srgbClr val="000000"/>
                </a:solidFill>
              </a:rPr>
              <a:t>Any addition, deletion or changes are reflected in the supplement roll of that year. </a:t>
            </a:r>
          </a:p>
          <a:p>
            <a:pPr eaLnBrk="1" hangingPunct="1">
              <a:lnSpc>
                <a:spcPct val="80000"/>
              </a:lnSpc>
              <a:spcAft>
                <a:spcPts val="1425"/>
              </a:spcAft>
              <a:buClr>
                <a:srgbClr val="000000"/>
              </a:buClr>
              <a:buSzPct val="100000"/>
              <a:buFont typeface="Arial" charset="0"/>
              <a:buChar char="•"/>
            </a:pPr>
            <a:endParaRPr lang="en-US">
              <a:solidFill>
                <a:srgbClr val="000000"/>
              </a:solidFill>
            </a:endParaRPr>
          </a:p>
          <a:p>
            <a:pPr eaLnBrk="1" hangingPunct="1">
              <a:lnSpc>
                <a:spcPct val="80000"/>
              </a:lnSpc>
              <a:spcAft>
                <a:spcPts val="1425"/>
              </a:spcAft>
              <a:buClr>
                <a:srgbClr val="000000"/>
              </a:buClr>
              <a:buSzPct val="100000"/>
              <a:buFont typeface="Arial" charset="0"/>
              <a:buChar char="•"/>
            </a:pPr>
            <a:endParaRPr lang="en-US">
              <a:solidFill>
                <a:srgbClr val="000000"/>
              </a:solidFill>
            </a:endParaRPr>
          </a:p>
          <a:p>
            <a:pPr eaLnBrk="1" hangingPunct="1">
              <a:lnSpc>
                <a:spcPct val="80000"/>
              </a:lnSpc>
              <a:spcAft>
                <a:spcPts val="1425"/>
              </a:spcAft>
              <a:buClr>
                <a:srgbClr val="000000"/>
              </a:buClr>
              <a:buSzPct val="100000"/>
              <a:buFont typeface="Arial" charset="0"/>
              <a:buChar char="•"/>
            </a:pPr>
            <a:r>
              <a:rPr lang="en-US">
                <a:solidFill>
                  <a:srgbClr val="000000"/>
                </a:solidFill>
              </a:rPr>
              <a:t>There is provision for integration of all the supplements before the roll  is published as draft .In an election year all supplements shall be  integrated before draft publication. In other years integration of the supplements  with written prior approval of the ECI.  </a:t>
            </a:r>
          </a:p>
          <a:p>
            <a:pPr eaLnBrk="1" hangingPunct="1">
              <a:lnSpc>
                <a:spcPct val="80000"/>
              </a:lnSpc>
              <a:spcAft>
                <a:spcPts val="1425"/>
              </a:spcAft>
            </a:pPr>
            <a:endParaRPr lang="en-US">
              <a:solidFill>
                <a:srgbClr val="000000"/>
              </a:solidFill>
            </a:endParaRPr>
          </a:p>
        </p:txBody>
      </p:sp>
      <p:grpSp>
        <p:nvGrpSpPr>
          <p:cNvPr id="29700" name="Group 17"/>
          <p:cNvGrpSpPr>
            <a:grpSpLocks/>
          </p:cNvGrpSpPr>
          <p:nvPr/>
        </p:nvGrpSpPr>
        <p:grpSpPr bwMode="auto">
          <a:xfrm>
            <a:off x="3340100" y="512763"/>
            <a:ext cx="5376863" cy="6019800"/>
            <a:chOff x="2011" y="317"/>
            <a:chExt cx="3734" cy="4180"/>
          </a:xfrm>
        </p:grpSpPr>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 y="741"/>
              <a:ext cx="2729" cy="3756"/>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3271" y="413"/>
              <a:ext cx="846" cy="222"/>
            </a:xfrm>
            <a:prstGeom prst="rect">
              <a:avLst/>
            </a:prstGeom>
            <a:noFill/>
            <a:ln w="9360">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b="1">
                  <a:solidFill>
                    <a:srgbClr val="000000"/>
                  </a:solidFill>
                </a:rPr>
                <a:t>Name of AC</a:t>
              </a:r>
            </a:p>
          </p:txBody>
        </p:sp>
        <p:sp>
          <p:nvSpPr>
            <p:cNvPr id="29703" name="Text Box 9"/>
            <p:cNvSpPr txBox="1">
              <a:spLocks noChangeArrowheads="1"/>
            </p:cNvSpPr>
            <p:nvPr/>
          </p:nvSpPr>
          <p:spPr bwMode="auto">
            <a:xfrm>
              <a:off x="4671" y="317"/>
              <a:ext cx="847" cy="222"/>
            </a:xfrm>
            <a:prstGeom prst="rect">
              <a:avLst/>
            </a:prstGeom>
            <a:noFill/>
            <a:ln w="9360">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b="1">
                  <a:solidFill>
                    <a:srgbClr val="000000"/>
                  </a:solidFill>
                </a:rPr>
                <a:t>Name of PC</a:t>
              </a:r>
            </a:p>
          </p:txBody>
        </p:sp>
        <p:grpSp>
          <p:nvGrpSpPr>
            <p:cNvPr id="29704" name="Group 11"/>
            <p:cNvGrpSpPr>
              <a:grpSpLocks/>
            </p:cNvGrpSpPr>
            <p:nvPr/>
          </p:nvGrpSpPr>
          <p:grpSpPr bwMode="auto">
            <a:xfrm>
              <a:off x="2011" y="2108"/>
              <a:ext cx="1270" cy="416"/>
              <a:chOff x="1824" y="1919"/>
              <a:chExt cx="1152" cy="378"/>
            </a:xfrm>
          </p:grpSpPr>
          <p:sp>
            <p:nvSpPr>
              <p:cNvPr id="29707" name="Text Box 12"/>
              <p:cNvSpPr txBox="1">
                <a:spLocks noChangeArrowheads="1"/>
              </p:cNvSpPr>
              <p:nvPr/>
            </p:nvSpPr>
            <p:spPr bwMode="auto">
              <a:xfrm>
                <a:off x="1824" y="1960"/>
                <a:ext cx="768" cy="337"/>
              </a:xfrm>
              <a:prstGeom prst="rect">
                <a:avLst/>
              </a:prstGeom>
              <a:noFill/>
              <a:ln w="9360">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b="1">
                    <a:solidFill>
                      <a:srgbClr val="000000"/>
                    </a:solidFill>
                  </a:rPr>
                  <a:t>Details of AC</a:t>
                </a:r>
              </a:p>
            </p:txBody>
          </p:sp>
          <p:cxnSp>
            <p:nvCxnSpPr>
              <p:cNvPr id="29708" name="AutoShape 13"/>
              <p:cNvCxnSpPr>
                <a:cxnSpLocks noChangeShapeType="1"/>
                <a:stCxn id="29707" idx="3"/>
              </p:cNvCxnSpPr>
              <p:nvPr/>
            </p:nvCxnSpPr>
            <p:spPr bwMode="auto">
              <a:xfrm flipV="1">
                <a:off x="2592" y="1919"/>
                <a:ext cx="384" cy="212"/>
              </a:xfrm>
              <a:prstGeom prst="straightConnector1">
                <a:avLst/>
              </a:prstGeom>
              <a:noFill/>
              <a:ln w="9360">
                <a:solidFill>
                  <a:srgbClr val="990033"/>
                </a:solidFill>
                <a:miter lim="800000"/>
                <a:headEnd/>
                <a:tailEnd type="triangle" w="med" len="med"/>
              </a:ln>
              <a:extLst>
                <a:ext uri="{909E8E84-426E-40DD-AFC4-6F175D3DCCD1}">
                  <a14:hiddenFill xmlns:a14="http://schemas.microsoft.com/office/drawing/2010/main">
                    <a:noFill/>
                  </a14:hiddenFill>
                </a:ext>
              </a:extLst>
            </p:spPr>
          </p:cxnSp>
        </p:grpSp>
        <p:sp>
          <p:nvSpPr>
            <p:cNvPr id="29705" name="Line 15"/>
            <p:cNvSpPr>
              <a:spLocks noChangeShapeType="1"/>
            </p:cNvSpPr>
            <p:nvPr/>
          </p:nvSpPr>
          <p:spPr bwMode="auto">
            <a:xfrm>
              <a:off x="3463" y="605"/>
              <a:ext cx="0" cy="480"/>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Line 16"/>
            <p:cNvSpPr>
              <a:spLocks noChangeShapeType="1"/>
            </p:cNvSpPr>
            <p:nvPr/>
          </p:nvSpPr>
          <p:spPr bwMode="auto">
            <a:xfrm flipH="1">
              <a:off x="4375" y="509"/>
              <a:ext cx="336" cy="672"/>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xfrm>
            <a:off x="457200" y="6356350"/>
            <a:ext cx="2133600" cy="365125"/>
          </a:xfrm>
        </p:spPr>
        <p:txBody>
          <a:bodyPr/>
          <a:lstStyle/>
          <a:p>
            <a:pPr algn="l">
              <a:defRPr/>
            </a:pPr>
            <a:fld id="{D4A9AC40-503E-4FCE-8D85-2637EEA6FD9A}" type="slidenum">
              <a:rPr lang="en-US" smtClean="0">
                <a:latin typeface="Arial" charset="0"/>
              </a:rPr>
              <a:pPr algn="l">
                <a:defRPr/>
              </a:pPr>
              <a:t>28</a:t>
            </a:fld>
            <a:endParaRPr lang="en-US" smtClean="0">
              <a:latin typeface="Arial" charset="0"/>
            </a:endParaRP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267200" cy="4419600"/>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0724" name="Text Box 3"/>
          <p:cNvSpPr txBox="1">
            <a:spLocks noChangeArrowheads="1"/>
          </p:cNvSpPr>
          <p:nvPr/>
        </p:nvSpPr>
        <p:spPr bwMode="auto">
          <a:xfrm>
            <a:off x="1752600" y="1309688"/>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a:solidFill>
                  <a:srgbClr val="000000"/>
                </a:solidFill>
              </a:rPr>
              <a:t>Mother Roll </a:t>
            </a:r>
          </a:p>
        </p:txBody>
      </p:sp>
      <p:sp>
        <p:nvSpPr>
          <p:cNvPr id="30725" name="Text Box 4"/>
          <p:cNvSpPr txBox="1">
            <a:spLocks noChangeArrowheads="1"/>
          </p:cNvSpPr>
          <p:nvPr/>
        </p:nvSpPr>
        <p:spPr bwMode="auto">
          <a:xfrm>
            <a:off x="6019800" y="1422400"/>
            <a:ext cx="1600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a:solidFill>
                  <a:srgbClr val="000000"/>
                </a:solidFill>
              </a:rPr>
              <a:t>Supplement </a:t>
            </a:r>
          </a:p>
        </p:txBody>
      </p:sp>
      <p:sp>
        <p:nvSpPr>
          <p:cNvPr id="30726" name="Oval 5"/>
          <p:cNvSpPr>
            <a:spLocks noChangeArrowheads="1"/>
          </p:cNvSpPr>
          <p:nvPr/>
        </p:nvSpPr>
        <p:spPr bwMode="auto">
          <a:xfrm>
            <a:off x="304800" y="5562600"/>
            <a:ext cx="1752600" cy="914400"/>
          </a:xfrm>
          <a:prstGeom prst="ellipse">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hangingPunct="0">
              <a:lnSpc>
                <a:spcPct val="93000"/>
              </a:lnSpc>
              <a:buClr>
                <a:srgbClr val="000000"/>
              </a:buClr>
              <a:buSzPct val="100000"/>
              <a:buFont typeface="Times New Roman" pitchFamily="18" charset="0"/>
              <a:buNone/>
            </a:pPr>
            <a:endParaRPr lang="en-US"/>
          </a:p>
        </p:txBody>
      </p:sp>
      <p:grpSp>
        <p:nvGrpSpPr>
          <p:cNvPr id="30727" name="Group 6"/>
          <p:cNvGrpSpPr>
            <a:grpSpLocks/>
          </p:cNvGrpSpPr>
          <p:nvPr/>
        </p:nvGrpSpPr>
        <p:grpSpPr bwMode="auto">
          <a:xfrm>
            <a:off x="5091113" y="1938338"/>
            <a:ext cx="3665537" cy="3998912"/>
            <a:chOff x="3168" y="1273"/>
            <a:chExt cx="2310" cy="2111"/>
          </a:xfrm>
        </p:grpSpPr>
        <p:pic>
          <p:nvPicPr>
            <p:cNvPr id="307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1273"/>
              <a:ext cx="2311" cy="2112"/>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0730" name="Oval 8"/>
            <p:cNvSpPr>
              <a:spLocks noChangeArrowheads="1"/>
            </p:cNvSpPr>
            <p:nvPr/>
          </p:nvSpPr>
          <p:spPr bwMode="auto">
            <a:xfrm>
              <a:off x="3168" y="1333"/>
              <a:ext cx="864" cy="576"/>
            </a:xfrm>
            <a:prstGeom prst="ellipse">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30728" name="Text Box 9"/>
          <p:cNvSpPr txBox="1">
            <a:spLocks noChangeArrowheads="1"/>
          </p:cNvSpPr>
          <p:nvPr/>
        </p:nvSpPr>
        <p:spPr bwMode="auto">
          <a:xfrm>
            <a:off x="2781300" y="673100"/>
            <a:ext cx="430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2000" b="1">
                <a:solidFill>
                  <a:srgbClr val="000000"/>
                </a:solidFill>
              </a:rPr>
              <a:t>Sample 1 – </a:t>
            </a:r>
            <a:r>
              <a:rPr lang="en-US" sz="2000">
                <a:solidFill>
                  <a:srgbClr val="000000"/>
                </a:solidFill>
              </a:rPr>
              <a:t>Change due to deletion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a:xfrm>
            <a:off x="457200" y="6356350"/>
            <a:ext cx="2133600" cy="365125"/>
          </a:xfrm>
        </p:spPr>
        <p:txBody>
          <a:bodyPr/>
          <a:lstStyle/>
          <a:p>
            <a:pPr algn="l">
              <a:defRPr/>
            </a:pPr>
            <a:fld id="{F965B674-E581-4A54-8468-EA1A6C8D7DF5}" type="slidenum">
              <a:rPr lang="en-US" smtClean="0">
                <a:latin typeface="Arial" charset="0"/>
              </a:rPr>
              <a:pPr algn="l">
                <a:defRPr/>
              </a:pPr>
              <a:t>29</a:t>
            </a:fld>
            <a:endParaRPr lang="en-US" smtClean="0">
              <a:latin typeface="Arial" charset="0"/>
            </a:endParaRPr>
          </a:p>
        </p:txBody>
      </p:sp>
      <p:grpSp>
        <p:nvGrpSpPr>
          <p:cNvPr id="31747" name="Group 2"/>
          <p:cNvGrpSpPr>
            <a:grpSpLocks/>
          </p:cNvGrpSpPr>
          <p:nvPr/>
        </p:nvGrpSpPr>
        <p:grpSpPr bwMode="auto">
          <a:xfrm>
            <a:off x="3003550" y="3854450"/>
            <a:ext cx="5332413" cy="2724150"/>
            <a:chOff x="1892" y="2428"/>
            <a:chExt cx="3359" cy="1716"/>
          </a:xfrm>
        </p:grpSpPr>
        <p:pic>
          <p:nvPicPr>
            <p:cNvPr id="317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 y="2428"/>
              <a:ext cx="3314" cy="1717"/>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1759" name="Oval 4"/>
            <p:cNvSpPr>
              <a:spLocks noChangeArrowheads="1"/>
            </p:cNvSpPr>
            <p:nvPr/>
          </p:nvSpPr>
          <p:spPr bwMode="auto">
            <a:xfrm>
              <a:off x="1892" y="2706"/>
              <a:ext cx="1230" cy="450"/>
            </a:xfrm>
            <a:prstGeom prst="ellipse">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31748" name="Group 5"/>
          <p:cNvGrpSpPr>
            <a:grpSpLocks/>
          </p:cNvGrpSpPr>
          <p:nvPr/>
        </p:nvGrpSpPr>
        <p:grpSpPr bwMode="auto">
          <a:xfrm>
            <a:off x="2806700" y="914400"/>
            <a:ext cx="5408613" cy="2798763"/>
            <a:chOff x="1768" y="576"/>
            <a:chExt cx="3407" cy="1763"/>
          </a:xfrm>
        </p:grpSpPr>
        <p:pic>
          <p:nvPicPr>
            <p:cNvPr id="317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 y="576"/>
              <a:ext cx="3216" cy="1764"/>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1757" name="Oval 7"/>
            <p:cNvSpPr>
              <a:spLocks noChangeArrowheads="1"/>
            </p:cNvSpPr>
            <p:nvPr/>
          </p:nvSpPr>
          <p:spPr bwMode="auto">
            <a:xfrm>
              <a:off x="1768" y="1499"/>
              <a:ext cx="1248" cy="461"/>
            </a:xfrm>
            <a:prstGeom prst="ellipse">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31749" name="Text Box 8"/>
          <p:cNvSpPr txBox="1">
            <a:spLocks noChangeArrowheads="1"/>
          </p:cNvSpPr>
          <p:nvPr/>
        </p:nvSpPr>
        <p:spPr bwMode="auto">
          <a:xfrm>
            <a:off x="331788" y="433388"/>
            <a:ext cx="67548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2000" b="1">
                <a:solidFill>
                  <a:srgbClr val="000000"/>
                </a:solidFill>
              </a:rPr>
              <a:t>Sample 2 – </a:t>
            </a:r>
            <a:r>
              <a:rPr lang="en-US" sz="2000">
                <a:solidFill>
                  <a:srgbClr val="000000"/>
                </a:solidFill>
              </a:rPr>
              <a:t>Change due to correction (Incorrect photo)</a:t>
            </a:r>
          </a:p>
        </p:txBody>
      </p:sp>
      <p:grpSp>
        <p:nvGrpSpPr>
          <p:cNvPr id="31750" name="Group 9"/>
          <p:cNvGrpSpPr>
            <a:grpSpLocks/>
          </p:cNvGrpSpPr>
          <p:nvPr/>
        </p:nvGrpSpPr>
        <p:grpSpPr bwMode="auto">
          <a:xfrm>
            <a:off x="1217613" y="2281238"/>
            <a:ext cx="1754187" cy="550862"/>
            <a:chOff x="767" y="1437"/>
            <a:chExt cx="1105" cy="347"/>
          </a:xfrm>
        </p:grpSpPr>
        <p:sp>
          <p:nvSpPr>
            <p:cNvPr id="31754" name="Text Box 10"/>
            <p:cNvSpPr txBox="1">
              <a:spLocks noChangeArrowheads="1"/>
            </p:cNvSpPr>
            <p:nvPr/>
          </p:nvSpPr>
          <p:spPr bwMode="auto">
            <a:xfrm>
              <a:off x="767" y="1437"/>
              <a:ext cx="809" cy="347"/>
            </a:xfrm>
            <a:prstGeom prst="rect">
              <a:avLst/>
            </a:prstGeom>
            <a:noFill/>
            <a:ln w="9525">
              <a:solidFill>
                <a:srgbClr val="990033"/>
              </a:solidFill>
              <a:round/>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a:solidFill>
                    <a:srgbClr val="000000"/>
                  </a:solidFill>
                </a:rPr>
                <a:t>Entry in </a:t>
              </a:r>
            </a:p>
            <a:p>
              <a:pPr eaLnBrk="1" hangingPunct="1">
                <a:buClr>
                  <a:srgbClr val="000000"/>
                </a:buClr>
                <a:buSzPct val="100000"/>
              </a:pPr>
              <a:r>
                <a:rPr lang="en-US" sz="1400">
                  <a:solidFill>
                    <a:srgbClr val="000000"/>
                  </a:solidFill>
                </a:rPr>
                <a:t>Mother Roll</a:t>
              </a:r>
            </a:p>
          </p:txBody>
        </p:sp>
        <p:sp>
          <p:nvSpPr>
            <p:cNvPr id="31755" name="Line 11"/>
            <p:cNvSpPr>
              <a:spLocks noChangeShapeType="1"/>
            </p:cNvSpPr>
            <p:nvPr/>
          </p:nvSpPr>
          <p:spPr bwMode="auto">
            <a:xfrm>
              <a:off x="1584" y="1584"/>
              <a:ext cx="288" cy="1"/>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1751" name="Group 12"/>
          <p:cNvGrpSpPr>
            <a:grpSpLocks/>
          </p:cNvGrpSpPr>
          <p:nvPr/>
        </p:nvGrpSpPr>
        <p:grpSpPr bwMode="auto">
          <a:xfrm>
            <a:off x="660400" y="4395788"/>
            <a:ext cx="2311400" cy="549275"/>
            <a:chOff x="416" y="2769"/>
            <a:chExt cx="1456" cy="347"/>
          </a:xfrm>
        </p:grpSpPr>
        <p:sp>
          <p:nvSpPr>
            <p:cNvPr id="31752" name="Text Box 13"/>
            <p:cNvSpPr txBox="1">
              <a:spLocks noChangeArrowheads="1"/>
            </p:cNvSpPr>
            <p:nvPr/>
          </p:nvSpPr>
          <p:spPr bwMode="auto">
            <a:xfrm>
              <a:off x="416" y="2769"/>
              <a:ext cx="1168" cy="347"/>
            </a:xfrm>
            <a:prstGeom prst="rect">
              <a:avLst/>
            </a:prstGeom>
            <a:noFill/>
            <a:ln w="9525">
              <a:solidFill>
                <a:srgbClr val="990033"/>
              </a:solidFill>
              <a:round/>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a:solidFill>
                    <a:srgbClr val="000000"/>
                  </a:solidFill>
                </a:rPr>
                <a:t>Entry in Supplement </a:t>
              </a:r>
            </a:p>
            <a:p>
              <a:pPr eaLnBrk="1" hangingPunct="1">
                <a:buClr>
                  <a:srgbClr val="000000"/>
                </a:buClr>
                <a:buSzPct val="100000"/>
              </a:pPr>
              <a:r>
                <a:rPr lang="en-US" sz="1400">
                  <a:solidFill>
                    <a:srgbClr val="000000"/>
                  </a:solidFill>
                </a:rPr>
                <a:t>– for change</a:t>
              </a:r>
            </a:p>
          </p:txBody>
        </p:sp>
        <p:sp>
          <p:nvSpPr>
            <p:cNvPr id="31753" name="Line 14"/>
            <p:cNvSpPr>
              <a:spLocks noChangeShapeType="1"/>
            </p:cNvSpPr>
            <p:nvPr/>
          </p:nvSpPr>
          <p:spPr bwMode="auto">
            <a:xfrm>
              <a:off x="1584" y="2967"/>
              <a:ext cx="288" cy="1"/>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0808-0710-3113-355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20646" flipV="1">
            <a:off x="456407" y="457993"/>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743C5DF-C3E8-4BD5-9A06-6A4E43104971}" type="slidenum">
              <a:rPr lang="en-US" sz="1400" smtClean="0"/>
              <a:pPr eaLnBrk="1" hangingPunct="1">
                <a:defRPr/>
              </a:pPr>
              <a:t>3</a:t>
            </a:fld>
            <a:endParaRPr lang="en-US" sz="1400" smtClean="0"/>
          </a:p>
        </p:txBody>
      </p:sp>
      <p:sp>
        <p:nvSpPr>
          <p:cNvPr id="3" name="Rectangle 2"/>
          <p:cNvSpPr/>
          <p:nvPr/>
        </p:nvSpPr>
        <p:spPr>
          <a:xfrm>
            <a:off x="762000" y="801688"/>
            <a:ext cx="7953375" cy="4862512"/>
          </a:xfrm>
          <a:prstGeom prst="rect">
            <a:avLst/>
          </a:prstGeom>
        </p:spPr>
        <p:txBody>
          <a:bodyPr>
            <a:spAutoFit/>
          </a:bodyPr>
          <a:lstStyle/>
          <a:p>
            <a:pPr algn="ctr">
              <a:defRPr/>
            </a:pPr>
            <a:r>
              <a:rPr lang="en-IN" sz="3200" b="1" dirty="0">
                <a:solidFill>
                  <a:srgbClr val="FF0000"/>
                </a:solidFill>
              </a:rPr>
              <a:t> Constitution of India</a:t>
            </a:r>
          </a:p>
          <a:p>
            <a:pPr>
              <a:defRPr/>
            </a:pPr>
            <a:r>
              <a:rPr lang="en-IN" b="1" dirty="0">
                <a:solidFill>
                  <a:schemeClr val="accent5">
                    <a:lumMod val="75000"/>
                  </a:schemeClr>
                </a:solidFill>
              </a:rPr>
              <a:t>Article 324- </a:t>
            </a:r>
            <a:r>
              <a:rPr lang="en-IN" sz="2000" b="1" dirty="0"/>
              <a:t>The superintendence, direction and control of the preparation of </a:t>
            </a:r>
            <a:r>
              <a:rPr lang="en-IN" sz="2000" b="1" dirty="0">
                <a:solidFill>
                  <a:srgbClr val="B3731D"/>
                </a:solidFill>
              </a:rPr>
              <a:t>the electoral rolls for, and the conduct of, all elections </a:t>
            </a:r>
            <a:r>
              <a:rPr lang="en-IN" sz="2000" b="1" dirty="0"/>
              <a:t>to Parliament and to the Legislature of every State and of elections to the offices of President and Vice-President held under this Constitution shall be vested in a Commission.</a:t>
            </a:r>
          </a:p>
          <a:p>
            <a:pPr>
              <a:defRPr/>
            </a:pPr>
            <a:endParaRPr lang="en-IN" b="1" dirty="0">
              <a:solidFill>
                <a:schemeClr val="accent5">
                  <a:lumMod val="75000"/>
                </a:schemeClr>
              </a:solidFill>
            </a:endParaRPr>
          </a:p>
          <a:p>
            <a:pPr>
              <a:defRPr/>
            </a:pPr>
            <a:r>
              <a:rPr lang="en-IN" b="1" dirty="0">
                <a:solidFill>
                  <a:schemeClr val="accent5">
                    <a:lumMod val="75000"/>
                  </a:schemeClr>
                </a:solidFill>
              </a:rPr>
              <a:t>Article 325-</a:t>
            </a:r>
            <a:r>
              <a:rPr lang="en-IN" b="1" dirty="0"/>
              <a:t> </a:t>
            </a:r>
            <a:r>
              <a:rPr lang="en-IN" sz="2000" b="1" dirty="0"/>
              <a:t>There shall be one general electoral roll for every</a:t>
            </a:r>
          </a:p>
          <a:p>
            <a:pPr>
              <a:defRPr/>
            </a:pPr>
            <a:r>
              <a:rPr lang="en-IN" sz="2000" b="1" dirty="0"/>
              <a:t>territorial constituency for election to either House of  Parliament or to the House or either House of the  Legislature of a State and no person shall be ineligible  for inclusion in any such roll or claim to be included in any special electoral roll for any such constituency on grounds only of religion, race, caste, sex or any of them.</a:t>
            </a:r>
          </a:p>
          <a:p>
            <a:pPr>
              <a:defRPr/>
            </a:pPr>
            <a:r>
              <a:rPr lang="en-IN" b="1" dirty="0"/>
              <a:t> </a:t>
            </a:r>
            <a:r>
              <a:rPr lang="en-IN" b="1" dirty="0">
                <a:solidFill>
                  <a:schemeClr val="accent5">
                    <a:lumMod val="75000"/>
                  </a:schemeClr>
                </a:solidFill>
              </a:rPr>
              <a:t> </a:t>
            </a:r>
            <a:endParaRPr lang="en-IN" sz="2000"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457200" y="6356350"/>
            <a:ext cx="2133600" cy="365125"/>
          </a:xfrm>
        </p:spPr>
        <p:txBody>
          <a:bodyPr/>
          <a:lstStyle/>
          <a:p>
            <a:pPr algn="l">
              <a:defRPr/>
            </a:pPr>
            <a:fld id="{2C11BBA7-30B5-4E01-9C5C-D8BA453E57C9}" type="slidenum">
              <a:rPr lang="en-US" smtClean="0">
                <a:latin typeface="Arial" charset="0"/>
              </a:rPr>
              <a:pPr algn="l">
                <a:defRPr/>
              </a:pPr>
              <a:t>30</a:t>
            </a:fld>
            <a:endParaRPr lang="en-US" smtClean="0">
              <a:latin typeface="Arial" charset="0"/>
            </a:endParaRPr>
          </a:p>
        </p:txBody>
      </p:sp>
      <p:sp>
        <p:nvSpPr>
          <p:cNvPr id="32771" name="Text Box 8"/>
          <p:cNvSpPr txBox="1">
            <a:spLocks noChangeArrowheads="1"/>
          </p:cNvSpPr>
          <p:nvPr/>
        </p:nvSpPr>
        <p:spPr bwMode="auto">
          <a:xfrm>
            <a:off x="1668463" y="457200"/>
            <a:ext cx="59324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4996" rIns="89991" bIns="44996"/>
          <a:lstStyle>
            <a:lvl1pPr marL="158750" indent="-133350" defTabSz="455613" eaLnBrk="0" hangingPunct="0">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1pPr>
            <a:lvl2pPr marL="742950" indent="-285750" defTabSz="455613" eaLnBrk="0" hangingPunct="0">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2pPr>
            <a:lvl3pPr marL="1143000" indent="-228600" defTabSz="455613" eaLnBrk="0" hangingPunct="0">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3pPr>
            <a:lvl4pPr marL="1600200" indent="-228600" defTabSz="455613" eaLnBrk="0" hangingPunct="0">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4pPr>
            <a:lvl5pPr marL="2057400" indent="-228600" defTabSz="455613" eaLnBrk="0" hangingPunct="0">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158750" algn="l"/>
                <a:tab pos="617538" algn="l"/>
                <a:tab pos="1073150" algn="l"/>
                <a:tab pos="1531938" algn="l"/>
                <a:tab pos="1987550" algn="l"/>
                <a:tab pos="2446338" algn="l"/>
                <a:tab pos="2901950" algn="l"/>
                <a:tab pos="3360738"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solidFill>
                  <a:schemeClr val="tx1"/>
                </a:solidFill>
                <a:latin typeface="Arial" charset="0"/>
                <a:cs typeface="Arial" charset="0"/>
              </a:defRPr>
            </a:lvl9pPr>
          </a:lstStyle>
          <a:p>
            <a:pPr eaLnBrk="1" hangingPunct="1">
              <a:buClr>
                <a:srgbClr val="000000"/>
              </a:buClr>
              <a:buSzPct val="100000"/>
              <a:buFont typeface="Arial" charset="0"/>
              <a:buChar char="•"/>
            </a:pPr>
            <a:r>
              <a:rPr lang="en-US">
                <a:solidFill>
                  <a:srgbClr val="000000"/>
                </a:solidFill>
              </a:rPr>
              <a:t> Changes in  the  total number of the entries</a:t>
            </a:r>
          </a:p>
        </p:txBody>
      </p:sp>
      <p:grpSp>
        <p:nvGrpSpPr>
          <p:cNvPr id="32772" name="Group 16"/>
          <p:cNvGrpSpPr>
            <a:grpSpLocks/>
          </p:cNvGrpSpPr>
          <p:nvPr/>
        </p:nvGrpSpPr>
        <p:grpSpPr bwMode="auto">
          <a:xfrm>
            <a:off x="563563" y="977900"/>
            <a:ext cx="8143875" cy="5472113"/>
            <a:chOff x="391" y="679"/>
            <a:chExt cx="5656" cy="3800"/>
          </a:xfrm>
        </p:grpSpPr>
        <p:grpSp>
          <p:nvGrpSpPr>
            <p:cNvPr id="32773" name="Group 2"/>
            <p:cNvGrpSpPr>
              <a:grpSpLocks/>
            </p:cNvGrpSpPr>
            <p:nvPr/>
          </p:nvGrpSpPr>
          <p:grpSpPr bwMode="auto">
            <a:xfrm>
              <a:off x="391" y="679"/>
              <a:ext cx="4285" cy="1639"/>
              <a:chOff x="1773" y="543"/>
              <a:chExt cx="3887" cy="1487"/>
            </a:xfrm>
          </p:grpSpPr>
          <p:pic>
            <p:nvPicPr>
              <p:cNvPr id="327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543"/>
                <a:ext cx="3840" cy="1488"/>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2783" name="Oval 4"/>
              <p:cNvSpPr>
                <a:spLocks noChangeArrowheads="1"/>
              </p:cNvSpPr>
              <p:nvPr/>
            </p:nvSpPr>
            <p:spPr bwMode="auto">
              <a:xfrm>
                <a:off x="5035" y="1637"/>
                <a:ext cx="626" cy="306"/>
              </a:xfrm>
              <a:prstGeom prst="ellipse">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hangingPunct="0">
                  <a:lnSpc>
                    <a:spcPct val="93000"/>
                  </a:lnSpc>
                  <a:buClr>
                    <a:srgbClr val="000000"/>
                  </a:buClr>
                  <a:buSzPct val="100000"/>
                  <a:buFont typeface="Times New Roman" pitchFamily="18" charset="0"/>
                  <a:buNone/>
                </a:pPr>
                <a:endParaRPr lang="en-US"/>
              </a:p>
            </p:txBody>
          </p:sp>
        </p:grpSp>
        <p:grpSp>
          <p:nvGrpSpPr>
            <p:cNvPr id="32774" name="Group 5"/>
            <p:cNvGrpSpPr>
              <a:grpSpLocks/>
            </p:cNvGrpSpPr>
            <p:nvPr/>
          </p:nvGrpSpPr>
          <p:grpSpPr bwMode="auto">
            <a:xfrm>
              <a:off x="2098" y="2525"/>
              <a:ext cx="3949" cy="1954"/>
              <a:chOff x="1728" y="2092"/>
              <a:chExt cx="3887" cy="2015"/>
            </a:xfrm>
          </p:grpSpPr>
          <p:pic>
            <p:nvPicPr>
              <p:cNvPr id="327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2092"/>
                <a:ext cx="3888" cy="2016"/>
              </a:xfrm>
              <a:prstGeom prst="rect">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pic>
          <p:sp>
            <p:nvSpPr>
              <p:cNvPr id="32781" name="Oval 7"/>
              <p:cNvSpPr>
                <a:spLocks noChangeArrowheads="1"/>
              </p:cNvSpPr>
              <p:nvPr/>
            </p:nvSpPr>
            <p:spPr bwMode="auto">
              <a:xfrm>
                <a:off x="4980" y="3238"/>
                <a:ext cx="624" cy="320"/>
              </a:xfrm>
              <a:prstGeom prst="ellipse">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hangingPunct="0">
                  <a:lnSpc>
                    <a:spcPct val="93000"/>
                  </a:lnSpc>
                  <a:buClr>
                    <a:srgbClr val="000000"/>
                  </a:buClr>
                  <a:buSzPct val="100000"/>
                  <a:buFont typeface="Times New Roman" pitchFamily="18" charset="0"/>
                  <a:buNone/>
                </a:pPr>
                <a:endParaRPr lang="en-US"/>
              </a:p>
            </p:txBody>
          </p:sp>
        </p:grpSp>
        <p:sp>
          <p:nvSpPr>
            <p:cNvPr id="32775" name="Text Box 10"/>
            <p:cNvSpPr txBox="1">
              <a:spLocks noChangeArrowheads="1"/>
            </p:cNvSpPr>
            <p:nvPr/>
          </p:nvSpPr>
          <p:spPr bwMode="auto">
            <a:xfrm>
              <a:off x="5143" y="1975"/>
              <a:ext cx="892" cy="382"/>
            </a:xfrm>
            <a:prstGeom prst="rect">
              <a:avLst/>
            </a:prstGeom>
            <a:noFill/>
            <a:ln w="9525">
              <a:solidFill>
                <a:srgbClr val="990033"/>
              </a:solidFill>
              <a:round/>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a:solidFill>
                    <a:srgbClr val="000000"/>
                  </a:solidFill>
                </a:rPr>
                <a:t>Entry in </a:t>
              </a:r>
            </a:p>
            <a:p>
              <a:pPr eaLnBrk="1" hangingPunct="1">
                <a:buClr>
                  <a:srgbClr val="000000"/>
                </a:buClr>
                <a:buSzPct val="100000"/>
              </a:pPr>
              <a:r>
                <a:rPr lang="en-US" sz="1400">
                  <a:solidFill>
                    <a:srgbClr val="000000"/>
                  </a:solidFill>
                </a:rPr>
                <a:t>Mother Roll</a:t>
              </a:r>
            </a:p>
          </p:txBody>
        </p:sp>
        <p:grpSp>
          <p:nvGrpSpPr>
            <p:cNvPr id="32776" name="Group 12"/>
            <p:cNvGrpSpPr>
              <a:grpSpLocks/>
            </p:cNvGrpSpPr>
            <p:nvPr/>
          </p:nvGrpSpPr>
          <p:grpSpPr bwMode="auto">
            <a:xfrm>
              <a:off x="775" y="3508"/>
              <a:ext cx="4601" cy="382"/>
              <a:chOff x="722" y="3229"/>
              <a:chExt cx="4174" cy="346"/>
            </a:xfrm>
          </p:grpSpPr>
          <p:sp>
            <p:nvSpPr>
              <p:cNvPr id="32778" name="Text Box 13"/>
              <p:cNvSpPr txBox="1">
                <a:spLocks noChangeArrowheads="1"/>
              </p:cNvSpPr>
              <p:nvPr/>
            </p:nvSpPr>
            <p:spPr bwMode="auto">
              <a:xfrm>
                <a:off x="722" y="3229"/>
                <a:ext cx="809" cy="346"/>
              </a:xfrm>
              <a:prstGeom prst="rect">
                <a:avLst/>
              </a:prstGeom>
              <a:noFill/>
              <a:ln w="9525">
                <a:solidFill>
                  <a:srgbClr val="990033"/>
                </a:solidFill>
                <a:round/>
                <a:headEnd/>
                <a:tailEnd/>
              </a:ln>
              <a:extLst>
                <a:ext uri="{909E8E84-426E-40DD-AFC4-6F175D3DCCD1}">
                  <a14:hiddenFill xmlns:a14="http://schemas.microsoft.com/office/drawing/2010/main">
                    <a:solidFill>
                      <a:srgbClr val="FFFFFF"/>
                    </a:solidFill>
                  </a14:hiddenFill>
                </a:ext>
              </a:extLst>
            </p:spPr>
            <p:txBody>
              <a:bodyPr lIns="99207" tIns="51588" rIns="99207" bIns="51588">
                <a:spAutoFit/>
              </a:bodyPr>
              <a:lstStyle>
                <a:lvl1pPr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1pPr>
                <a:lvl2pPr marL="742950" indent="-28575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2pPr>
                <a:lvl3pPr marL="11430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3pPr>
                <a:lvl4pPr marL="16002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4pPr>
                <a:lvl5pPr marL="2057400" indent="-228600" defTabSz="455613" eaLnBrk="0" hangingPunct="0">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5pPr>
                <a:lvl6pPr marL="25146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6pPr>
                <a:lvl7pPr marL="29718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7pPr>
                <a:lvl8pPr marL="34290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8pPr>
                <a:lvl9pPr marL="3886200" indent="-228600" defTabSz="455613" eaLnBrk="0" fontAlgn="base" hangingPunct="0">
                  <a:spcBef>
                    <a:spcPct val="0"/>
                  </a:spcBef>
                  <a:spcAft>
                    <a:spcPct val="0"/>
                  </a:spcAft>
                  <a:tabLst>
                    <a:tab pos="0" algn="l"/>
                    <a:tab pos="455613" algn="l"/>
                    <a:tab pos="914400" algn="l"/>
                    <a:tab pos="1370013" algn="l"/>
                    <a:tab pos="1828800" algn="l"/>
                    <a:tab pos="2284413" algn="l"/>
                    <a:tab pos="2743200" algn="l"/>
                    <a:tab pos="3198813" algn="l"/>
                    <a:tab pos="3657600" algn="l"/>
                    <a:tab pos="4113213" algn="l"/>
                    <a:tab pos="4572000" algn="l"/>
                    <a:tab pos="5027613" algn="l"/>
                    <a:tab pos="5486400" algn="l"/>
                    <a:tab pos="5942013" algn="l"/>
                    <a:tab pos="6399213" algn="l"/>
                    <a:tab pos="6856413" algn="l"/>
                    <a:tab pos="7313613" algn="l"/>
                    <a:tab pos="7770813" algn="l"/>
                    <a:tab pos="8228013" algn="l"/>
                    <a:tab pos="8685213" algn="l"/>
                    <a:tab pos="9142413" algn="l"/>
                  </a:tabLst>
                  <a:defRPr>
                    <a:solidFill>
                      <a:schemeClr val="tx1"/>
                    </a:solidFill>
                    <a:latin typeface="Arial" charset="0"/>
                    <a:cs typeface="Arial" charset="0"/>
                  </a:defRPr>
                </a:lvl9pPr>
              </a:lstStyle>
              <a:p>
                <a:pPr eaLnBrk="1" hangingPunct="1">
                  <a:buClr>
                    <a:srgbClr val="000000"/>
                  </a:buClr>
                  <a:buSzPct val="100000"/>
                </a:pPr>
                <a:r>
                  <a:rPr lang="en-US" sz="1400">
                    <a:solidFill>
                      <a:srgbClr val="000000"/>
                    </a:solidFill>
                  </a:rPr>
                  <a:t>Entry in </a:t>
                </a:r>
              </a:p>
              <a:p>
                <a:pPr eaLnBrk="1" hangingPunct="1">
                  <a:buClr>
                    <a:srgbClr val="000000"/>
                  </a:buClr>
                  <a:buSzPct val="100000"/>
                </a:pPr>
                <a:r>
                  <a:rPr lang="en-US" sz="1400">
                    <a:solidFill>
                      <a:srgbClr val="000000"/>
                    </a:solidFill>
                  </a:rPr>
                  <a:t>Supplement</a:t>
                </a:r>
              </a:p>
            </p:txBody>
          </p:sp>
          <p:sp>
            <p:nvSpPr>
              <p:cNvPr id="32779" name="Line 14"/>
              <p:cNvSpPr>
                <a:spLocks noChangeShapeType="1"/>
              </p:cNvSpPr>
              <p:nvPr/>
            </p:nvSpPr>
            <p:spPr bwMode="auto">
              <a:xfrm>
                <a:off x="1539" y="3376"/>
                <a:ext cx="3357" cy="1"/>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2777" name="Line 15"/>
            <p:cNvSpPr>
              <a:spLocks noChangeShapeType="1"/>
            </p:cNvSpPr>
            <p:nvPr/>
          </p:nvSpPr>
          <p:spPr bwMode="auto">
            <a:xfrm flipH="1" flipV="1">
              <a:off x="4567" y="2071"/>
              <a:ext cx="672" cy="48"/>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en-US" b="1" smtClean="0">
                <a:solidFill>
                  <a:srgbClr val="FF0000"/>
                </a:solidFill>
              </a:rPr>
              <a:t>How Roll revision is done</a:t>
            </a:r>
          </a:p>
        </p:txBody>
      </p:sp>
      <p:sp>
        <p:nvSpPr>
          <p:cNvPr id="3" name="Subtitle 2"/>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5943600" y="2895600"/>
            <a:ext cx="2706688" cy="1371600"/>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a:solidFill>
                  <a:srgbClr val="000000"/>
                </a:solidFill>
                <a:latin typeface="Calibri" pitchFamily="34" charset="0"/>
              </a:rPr>
              <a:t>provide minimum 15 and maximum 30 days for filing claims and objections (under rule 12 RER, 1960)</a:t>
            </a:r>
          </a:p>
        </p:txBody>
      </p:sp>
      <p:sp>
        <p:nvSpPr>
          <p:cNvPr id="4098" name="Text Box 2"/>
          <p:cNvSpPr txBox="1">
            <a:spLocks noChangeArrowheads="1"/>
          </p:cNvSpPr>
          <p:nvPr/>
        </p:nvSpPr>
        <p:spPr bwMode="auto">
          <a:xfrm>
            <a:off x="2590800" y="4648200"/>
            <a:ext cx="2860675" cy="1063625"/>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b="1">
                <a:solidFill>
                  <a:srgbClr val="000000"/>
                </a:solidFill>
                <a:latin typeface="Calibri" pitchFamily="34" charset="0"/>
              </a:rPr>
              <a:t>inquire the claims / objections  of all Forms 6,7,8,8A (under Rule 20 of RER,1960). Hold hearing where ever needed.</a:t>
            </a:r>
          </a:p>
          <a:p>
            <a:pPr eaLnBrk="1" hangingPunct="1"/>
            <a:endParaRPr lang="en-US" sz="1600">
              <a:solidFill>
                <a:srgbClr val="000000"/>
              </a:solidFill>
              <a:latin typeface="Calibri" pitchFamily="34" charset="0"/>
            </a:endParaRPr>
          </a:p>
        </p:txBody>
      </p:sp>
      <p:sp>
        <p:nvSpPr>
          <p:cNvPr id="4099" name="Text Box 3"/>
          <p:cNvSpPr txBox="1">
            <a:spLocks noChangeArrowheads="1"/>
          </p:cNvSpPr>
          <p:nvPr/>
        </p:nvSpPr>
        <p:spPr bwMode="auto">
          <a:xfrm>
            <a:off x="228600" y="4648200"/>
            <a:ext cx="2201863" cy="1063625"/>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b="1">
                <a:solidFill>
                  <a:srgbClr val="000000"/>
                </a:solidFill>
                <a:latin typeface="Calibri" pitchFamily="34" charset="0"/>
              </a:rPr>
              <a:t>not accept any application after the last date/specified time period announced </a:t>
            </a:r>
          </a:p>
        </p:txBody>
      </p:sp>
      <p:sp>
        <p:nvSpPr>
          <p:cNvPr id="4100" name="Text Box 4"/>
          <p:cNvSpPr txBox="1">
            <a:spLocks noChangeArrowheads="1"/>
          </p:cNvSpPr>
          <p:nvPr/>
        </p:nvSpPr>
        <p:spPr bwMode="auto">
          <a:xfrm>
            <a:off x="3429000" y="2819400"/>
            <a:ext cx="2286000" cy="1597025"/>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a:solidFill>
                  <a:srgbClr val="000000"/>
                </a:solidFill>
                <a:latin typeface="Calibri" pitchFamily="34" charset="0"/>
              </a:rPr>
              <a:t> Further publicize widely through advertisements, CEO's website etc.</a:t>
            </a:r>
          </a:p>
        </p:txBody>
      </p:sp>
      <p:sp>
        <p:nvSpPr>
          <p:cNvPr id="4101" name="Text Box 5"/>
          <p:cNvSpPr txBox="1">
            <a:spLocks noChangeArrowheads="1"/>
          </p:cNvSpPr>
          <p:nvPr/>
        </p:nvSpPr>
        <p:spPr bwMode="auto">
          <a:xfrm>
            <a:off x="152400" y="2819400"/>
            <a:ext cx="3124200" cy="1676400"/>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a:solidFill>
                  <a:srgbClr val="000000"/>
                </a:solidFill>
                <a:latin typeface="Calibri" pitchFamily="34" charset="0"/>
              </a:rPr>
              <a:t>notify the roll revision program in Form 5 (appended in RER, 1960) and publish the draft roll at his office and all designated locations. </a:t>
            </a:r>
            <a:r>
              <a:rPr lang="en-US" sz="1600" b="1" u="sng">
                <a:solidFill>
                  <a:srgbClr val="FF0000"/>
                </a:solidFill>
                <a:latin typeface="Calibri" pitchFamily="34" charset="0"/>
              </a:rPr>
              <a:t>Before that all pre revision activities must be over.</a:t>
            </a:r>
          </a:p>
        </p:txBody>
      </p:sp>
      <p:sp>
        <p:nvSpPr>
          <p:cNvPr id="4102" name="Text Box 6"/>
          <p:cNvSpPr txBox="1">
            <a:spLocks noChangeArrowheads="1"/>
          </p:cNvSpPr>
          <p:nvPr/>
        </p:nvSpPr>
        <p:spPr bwMode="auto">
          <a:xfrm>
            <a:off x="5715000" y="4419600"/>
            <a:ext cx="3200400" cy="1336675"/>
          </a:xfrm>
          <a:prstGeom prst="rect">
            <a:avLst/>
          </a:prstGeom>
          <a:solidFill>
            <a:srgbClr val="CCCCFF"/>
          </a:solidFill>
          <a:ln w="9525">
            <a:solidFill>
              <a:srgbClr val="000000"/>
            </a:solidFill>
            <a:round/>
            <a:headEnd/>
            <a:tailEnd/>
          </a:ln>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sz="1600">
                <a:solidFill>
                  <a:srgbClr val="000000"/>
                </a:solidFill>
                <a:latin typeface="Calibri" pitchFamily="34" charset="0"/>
              </a:rPr>
              <a:t> Ensuring digitalization of all forms as an ERMS activity. Drill down lists of all C&amp;O on portal. Further that lists in forms 9 to 11A are made and displayed at PS and at his office. </a:t>
            </a:r>
          </a:p>
        </p:txBody>
      </p:sp>
      <p:sp>
        <p:nvSpPr>
          <p:cNvPr id="34824" name="Text Box 7"/>
          <p:cNvSpPr txBox="1">
            <a:spLocks noChangeArrowheads="1"/>
          </p:cNvSpPr>
          <p:nvPr/>
        </p:nvSpPr>
        <p:spPr bwMode="auto">
          <a:xfrm>
            <a:off x="457200" y="1058863"/>
            <a:ext cx="8686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r>
              <a:rPr lang="en-US" b="1">
                <a:solidFill>
                  <a:srgbClr val="800000"/>
                </a:solidFill>
                <a:latin typeface="Calibri" pitchFamily="34" charset="0"/>
              </a:rPr>
              <a:t>Roll Revision</a:t>
            </a:r>
          </a:p>
          <a:p>
            <a:pPr eaLnBrk="1" hangingPunct="1"/>
            <a:r>
              <a:rPr lang="en-US">
                <a:solidFill>
                  <a:srgbClr val="000000"/>
                </a:solidFill>
                <a:latin typeface="Calibri" pitchFamily="34" charset="0"/>
              </a:rPr>
              <a:t>Presently, the Commission orders summary revision of the rolls with special campaign dates and issue detailed guidelines. Please refer it</a:t>
            </a:r>
          </a:p>
          <a:p>
            <a:pPr eaLnBrk="1" hangingPunct="1"/>
            <a:r>
              <a:rPr lang="en-US" b="1">
                <a:solidFill>
                  <a:srgbClr val="800000"/>
                </a:solidFill>
                <a:latin typeface="Calibri" pitchFamily="34" charset="0"/>
              </a:rPr>
              <a:t>ERO Role towards Roll revision process:</a:t>
            </a:r>
          </a:p>
          <a:p>
            <a:pPr eaLnBrk="1" hangingPunct="1"/>
            <a:r>
              <a:rPr lang="en-US">
                <a:solidFill>
                  <a:srgbClr val="000000"/>
                </a:solidFill>
                <a:latin typeface="Calibri" pitchFamily="34" charset="0"/>
              </a:rPr>
              <a:t>ERO has to a statutory responsibility to revise the roll and keep it updated in the light of various legal provisions and ECI guidelines. Some of the key functions are-</a:t>
            </a:r>
          </a:p>
        </p:txBody>
      </p:sp>
      <p:sp>
        <p:nvSpPr>
          <p:cNvPr id="34825" name="Text Box 8"/>
          <p:cNvSpPr txBox="1">
            <a:spLocks noChangeArrowheads="1"/>
          </p:cNvSpPr>
          <p:nvPr/>
        </p:nvSpPr>
        <p:spPr bwMode="auto">
          <a:xfrm>
            <a:off x="457200" y="128588"/>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r>
              <a:rPr lang="en-US" sz="2800" b="1">
                <a:latin typeface="Calibri" pitchFamily="34" charset="0"/>
              </a:rPr>
              <a:t>General Introduction to Roll Revision</a:t>
            </a:r>
          </a:p>
        </p:txBody>
      </p:sp>
      <p:sp>
        <p:nvSpPr>
          <p:cNvPr id="4105" name="Text Box 9"/>
          <p:cNvSpPr txBox="1">
            <a:spLocks noChangeArrowheads="1"/>
          </p:cNvSpPr>
          <p:nvPr/>
        </p:nvSpPr>
        <p:spPr bwMode="auto">
          <a:xfrm>
            <a:off x="381000" y="5867400"/>
            <a:ext cx="865028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500"/>
              </a:spcBef>
            </a:pPr>
            <a:r>
              <a:rPr lang="en-US">
                <a:solidFill>
                  <a:srgbClr val="000000"/>
                </a:solidFill>
                <a:latin typeface="Calibri" pitchFamily="34" charset="0"/>
              </a:rPr>
              <a:t>ERO can </a:t>
            </a:r>
            <a:r>
              <a:rPr lang="en-US" i="1">
                <a:solidFill>
                  <a:srgbClr val="000000"/>
                </a:solidFill>
                <a:latin typeface="Calibri" pitchFamily="34" charset="0"/>
              </a:rPr>
              <a:t>suo-moto</a:t>
            </a:r>
            <a:r>
              <a:rPr lang="en-US">
                <a:solidFill>
                  <a:srgbClr val="000000"/>
                </a:solidFill>
                <a:latin typeface="Calibri" pitchFamily="34" charset="0"/>
              </a:rPr>
              <a:t> include/delete names which may  have been inadvertently deleted/added respectively after following due procedure</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0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1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533400" y="914400"/>
            <a:ext cx="8305800" cy="5721350"/>
          </a:xfrm>
          <a:solidFill>
            <a:srgbClr val="92D050"/>
          </a:solidFill>
        </p:spPr>
        <p:txBody>
          <a:bodyPr lIns="0" tIns="25560" rIns="0" bIns="0" anchor="t">
            <a:normAutofit fontScale="25000" lnSpcReduction="20000"/>
          </a:bodyPr>
          <a:lstStyle/>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solidFill>
                  <a:srgbClr val="800000"/>
                </a:solidFill>
              </a:rPr>
              <a:t>      </a:t>
            </a:r>
            <a:r>
              <a:rPr lang="en-US" sz="6400" b="1" dirty="0" smtClean="0">
                <a:solidFill>
                  <a:srgbClr val="800000"/>
                </a:solidFill>
              </a:rPr>
              <a:t>Claims and Objections during Revision</a:t>
            </a:r>
            <a:endParaRPr lang="en-US" sz="3600" b="1" dirty="0" smtClean="0">
              <a:solidFill>
                <a:srgbClr val="800000"/>
              </a:solidFill>
            </a:endParaRPr>
          </a:p>
          <a:p>
            <a:pPr algn="l" eaLnBrk="1" hangingPunct="1">
              <a:lnSpc>
                <a:spcPct val="90000"/>
              </a:lnSpc>
              <a:spcBef>
                <a:spcPts val="800"/>
              </a:spcBef>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5600" b="1" dirty="0" smtClean="0">
                <a:latin typeface="+mn-lt"/>
              </a:rPr>
              <a:t>   </a:t>
            </a:r>
            <a:r>
              <a:rPr lang="en-US" sz="8000" dirty="0" smtClean="0">
                <a:latin typeface="+mn-lt"/>
              </a:rPr>
              <a:t>Can be presented by an eligible person for himself and/or for members of his family. Bulk applications not to be accepted.</a:t>
            </a:r>
          </a:p>
          <a:p>
            <a:pPr algn="l" eaLnBrk="1" hangingPunct="1">
              <a:lnSpc>
                <a:spcPct val="90000"/>
              </a:lnSpc>
              <a:spcBef>
                <a:spcPts val="800"/>
              </a:spcBef>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8000" dirty="0" smtClean="0">
                <a:latin typeface="+mn-lt"/>
              </a:rPr>
              <a:t>   ECI has recently permitted BLA to file C&amp;Os in bulk with a limit of 10 in a day . No such concession available to RWA, BLVs or CSOs etc. The ERO/AERO shall do a special checking if more than 30 forms are filed during entire period of filing C&amp;Os.</a:t>
            </a:r>
          </a:p>
          <a:p>
            <a:pPr algn="l" eaLnBrk="1" hangingPunct="1">
              <a:lnSpc>
                <a:spcPct val="90000"/>
              </a:lnSpc>
              <a:spcBef>
                <a:spcPts val="800"/>
              </a:spcBef>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8000" dirty="0" smtClean="0">
                <a:latin typeface="+mn-lt"/>
              </a:rPr>
              <a:t>  Online filing of C&amp;Os is also available.</a:t>
            </a:r>
          </a:p>
          <a:p>
            <a:pPr algn="l" eaLnBrk="1" hangingPunct="1">
              <a:lnSpc>
                <a:spcPct val="90000"/>
              </a:lnSpc>
              <a:spcBef>
                <a:spcPts val="800"/>
              </a:spcBef>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8000" dirty="0" smtClean="0">
                <a:latin typeface="+mn-lt"/>
              </a:rPr>
              <a:t>  Preliminary checking by BLO/DOs at the time of filing. Receipt has to be given. No refusal to accept forms ,if incomplete, even after pointing out the same to applicant.</a:t>
            </a: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smtClean="0"/>
              <a:t> </a:t>
            </a:r>
            <a:r>
              <a:rPr lang="en-US" sz="8000" b="1" dirty="0" smtClean="0">
                <a:solidFill>
                  <a:srgbClr val="FF0000"/>
                </a:solidFill>
                <a:latin typeface="+mn-lt"/>
              </a:rPr>
              <a:t> </a:t>
            </a:r>
            <a:r>
              <a:rPr lang="en-US" sz="8000" dirty="0" smtClean="0">
                <a:latin typeface="+mn-lt"/>
              </a:rPr>
              <a:t>Summary of C&amp;Os received  to be prepared ( in forms 9,10,11 and 11A) by DOs/BLOs  and to be displayed at the designated location  and copies to ERO.</a:t>
            </a: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8000" dirty="0" smtClean="0">
                <a:latin typeface="+mn-lt"/>
              </a:rPr>
              <a:t>     ERO shall get all forms digitalized  first , so that drill down lists can be  made available at portal.</a:t>
            </a:r>
          </a:p>
          <a:p>
            <a:pPr algn="l" eaLnBrk="1" hangingPunct="1">
              <a:lnSpc>
                <a:spcPct val="90000"/>
              </a:lnSpc>
              <a:spcBef>
                <a:spcPts val="800"/>
              </a:spcBef>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3600" dirty="0" smtClean="0"/>
              <a:t>  </a:t>
            </a:r>
            <a:r>
              <a:rPr lang="en-US" sz="8000" dirty="0" smtClean="0"/>
              <a:t>All claims and objections received within stipulated time have to be disposed of  in a manner prescribed under law. </a:t>
            </a:r>
            <a:endParaRPr lang="en-US" sz="96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8000" b="1" dirty="0" smtClean="0">
                <a:solidFill>
                  <a:srgbClr val="800000"/>
                </a:solidFill>
              </a:rPr>
              <a:t> </a:t>
            </a:r>
            <a:r>
              <a:rPr lang="en-US" sz="8000" dirty="0" smtClean="0"/>
              <a:t>ECI instructions provide for sample checking of disposals by DEO(1%), ERO(5%) and AER(O(10%). Further where BLAs have filed more than 30 applications  for a PS , all such need be personally verified by the ERO/AERO.</a:t>
            </a:r>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8000" dirty="0" smtClean="0"/>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400" b="1" dirty="0" smtClean="0">
              <a:solidFill>
                <a:srgbClr val="800000"/>
              </a:solidFill>
            </a:endParaRPr>
          </a:p>
        </p:txBody>
      </p:sp>
      <p:sp>
        <p:nvSpPr>
          <p:cNvPr id="5122" name="Rectangle 2"/>
          <p:cNvSpPr>
            <a:spLocks noGrp="1" noChangeArrowheads="1"/>
          </p:cNvSpPr>
          <p:nvPr>
            <p:ph type="title" idx="1"/>
          </p:nvPr>
        </p:nvSpPr>
        <p:spPr>
          <a:xfrm>
            <a:off x="422275" y="157163"/>
            <a:ext cx="8226425" cy="676275"/>
          </a:xfrm>
        </p:spPr>
        <p:txBody>
          <a:bodyPr rtlCol="0" anchor="ctr">
            <a:normAutofit/>
          </a:bodyPr>
          <a:lstStyle/>
          <a:p>
            <a:pPr marL="0" indent="0" algn="ctr" eaLnBrk="1" fontAlgn="auto" hangingPunct="1">
              <a:spcBef>
                <a:spcPct val="0"/>
              </a:spcBef>
              <a:spcAft>
                <a:spcPts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t>Filing of Claims and Objections </a:t>
            </a:r>
          </a:p>
        </p:txBody>
      </p:sp>
      <p:sp>
        <p:nvSpPr>
          <p:cNvPr id="2" name="Left Arrow Callout 1"/>
          <p:cNvSpPr/>
          <p:nvPr/>
        </p:nvSpPr>
        <p:spPr>
          <a:xfrm rot="1221990">
            <a:off x="9553575" y="2257425"/>
            <a:ext cx="1752600" cy="914400"/>
          </a:xfrm>
          <a:prstGeom prst="leftArrowCallout">
            <a:avLst>
              <a:gd name="adj1" fmla="val 25000"/>
              <a:gd name="adj2" fmla="val 1904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This is not correct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533400" y="984250"/>
            <a:ext cx="8305800" cy="5187950"/>
          </a:xfrm>
        </p:spPr>
        <p:txBody>
          <a:bodyPr lIns="0" tIns="25560" rIns="0" bIns="0" anchor="t">
            <a:normAutofit lnSpcReduction="10000"/>
          </a:bodyPr>
          <a:lstStyle/>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solidFill>
                  <a:srgbClr val="800000"/>
                </a:solidFill>
              </a:rPr>
              <a:t>       </a:t>
            </a:r>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solidFill>
                  <a:srgbClr val="800000"/>
                </a:solidFill>
              </a:rPr>
              <a:t>Any claims and objection  from general public , which is not in the prescribed format , or unsigned or filed after period of filing C&amp;Os shall be rejected .</a:t>
            </a:r>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b="1" dirty="0" smtClean="0">
              <a:solidFill>
                <a:srgbClr val="800000"/>
              </a:solidFill>
            </a:endParaRP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Form 6 – Inclusion of name </a:t>
            </a:r>
            <a:r>
              <a:rPr lang="en-US" sz="1800" dirty="0" smtClean="0"/>
              <a:t>(Service personnel desirous of getting name enrolled as general elector should also attach “Form of   declaration”)</a:t>
            </a:r>
            <a:endParaRPr lang="en-US" sz="20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Form 6A – Inclusion of name of overseas electors.</a:t>
            </a: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Form 7 – Objection/seeking deletion of name( </a:t>
            </a:r>
            <a:r>
              <a:rPr lang="en-US" sz="1600" dirty="0" smtClean="0"/>
              <a:t>Can be filed by any elector of the roll of the AC )</a:t>
            </a: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Form 8 – Correction to a particular entry </a:t>
            </a:r>
            <a:r>
              <a:rPr lang="en-US" sz="1600" dirty="0" smtClean="0"/>
              <a:t>(Can be filed by the concerned elector only)</a:t>
            </a:r>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p>
          <a:p>
            <a:pPr algn="l"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Form 8A – Transposition of a name from one Part to another Part of the  same AC</a:t>
            </a:r>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t>  </a:t>
            </a:r>
            <a:endParaRPr lang="en-US" sz="4800" b="1" dirty="0" smtClean="0"/>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b="1" dirty="0" smtClean="0">
              <a:solidFill>
                <a:srgbClr val="800000"/>
              </a:solidFill>
            </a:endParaRPr>
          </a:p>
          <a:p>
            <a:pPr algn="l"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b="1" dirty="0" smtClean="0">
              <a:solidFill>
                <a:srgbClr val="800000"/>
              </a:solidFill>
            </a:endParaRPr>
          </a:p>
        </p:txBody>
      </p:sp>
      <p:sp>
        <p:nvSpPr>
          <p:cNvPr id="5122" name="Rectangle 2"/>
          <p:cNvSpPr>
            <a:spLocks noGrp="1" noChangeArrowheads="1"/>
          </p:cNvSpPr>
          <p:nvPr>
            <p:ph type="title" idx="1"/>
          </p:nvPr>
        </p:nvSpPr>
        <p:spPr>
          <a:xfrm>
            <a:off x="422275" y="157163"/>
            <a:ext cx="8226425" cy="676275"/>
          </a:xfrm>
        </p:spPr>
        <p:txBody>
          <a:bodyPr rtlCol="0" anchor="ctr">
            <a:normAutofit/>
          </a:bodyPr>
          <a:lstStyle/>
          <a:p>
            <a:pPr marL="0" indent="0" algn="ctr" eaLnBrk="1" fontAlgn="auto" hangingPunct="1">
              <a:spcBef>
                <a:spcPct val="0"/>
              </a:spcBef>
              <a:spcAft>
                <a:spcPts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smtClean="0"/>
              <a:t>Forms of Claims and Objections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609600" y="381000"/>
            <a:ext cx="8153400" cy="6096000"/>
          </a:xfrm>
        </p:spPr>
        <p:txBody>
          <a:bodyPr lIns="0" tIns="25560" rIns="0" bIns="0" anchor="t">
            <a:normAutofit fontScale="25000" lnSpcReduction="20000"/>
          </a:bodyPr>
          <a:lstStyle/>
          <a:p>
            <a:pPr algn="just"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solidFill>
                  <a:srgbClr val="800000"/>
                </a:solidFill>
              </a:rPr>
              <a:t>       </a:t>
            </a:r>
          </a:p>
          <a:p>
            <a:pPr marL="457200" indent="-457200" algn="just" eaLnBrk="1" hangingPunct="1">
              <a:lnSpc>
                <a:spcPct val="1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solidFill>
                <a:srgbClr val="800000"/>
              </a:solidFill>
            </a:endParaRPr>
          </a:p>
          <a:p>
            <a:pPr marL="457200" indent="-457200" algn="just" eaLnBrk="1" hangingPunct="1">
              <a:lnSpc>
                <a:spcPct val="170000"/>
              </a:lnSpc>
              <a:spcBef>
                <a:spcPts val="5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All forms, shall first be digitalized, even before giving to BLO for verification, if needed. An auto-generated SMS/email, if details given in the form, will go to the applicant with unique application ID number.</a:t>
            </a:r>
          </a:p>
          <a:p>
            <a:pPr marL="457200" indent="-457200" algn="just" eaLnBrk="1" hangingPunct="1">
              <a:lnSpc>
                <a:spcPct val="170000"/>
              </a:lnSpc>
              <a:spcBef>
                <a:spcPts val="5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Thereafter, the ERO should dispose of the forms in accordance with the statutory provisions and ECI guidelines.</a:t>
            </a:r>
          </a:p>
          <a:p>
            <a:pPr marL="457200" indent="-457200" algn="just" eaLnBrk="1" hangingPunct="1">
              <a:lnSpc>
                <a:spcPct val="170000"/>
              </a:lnSpc>
              <a:spcBef>
                <a:spcPts val="5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Simultaneously , he has to follow the protocol/ all steps for ERMS entry.</a:t>
            </a:r>
          </a:p>
          <a:p>
            <a:pPr marL="457200" indent="-457200" algn="just" eaLnBrk="1" hangingPunct="1">
              <a:lnSpc>
                <a:spcPct val="170000"/>
              </a:lnSpc>
              <a:spcBef>
                <a:spcPts val="5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The ECI has given the direction that 7 days statutory notice period shall be considered to commence from the date , the following 3 things are done-</a:t>
            </a:r>
          </a:p>
          <a:p>
            <a:pPr marL="457200" indent="-457200" algn="just" eaLnBrk="1" hangingPunct="1">
              <a:lnSpc>
                <a:spcPct val="170000"/>
              </a:lnSpc>
              <a:spcBef>
                <a:spcPts val="500"/>
              </a:spcBef>
              <a:buFont typeface="Courier New" pitchFamily="49" charset="0"/>
              <a:buChar char="o"/>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  Drill down list with clickable form, is available in the CEOs portal</a:t>
            </a:r>
          </a:p>
          <a:p>
            <a:pPr marL="457200" indent="-457200" algn="just" eaLnBrk="1" hangingPunct="1">
              <a:lnSpc>
                <a:spcPct val="170000"/>
              </a:lnSpc>
              <a:spcBef>
                <a:spcPts val="500"/>
              </a:spcBef>
              <a:buFont typeface="Courier New" pitchFamily="49" charset="0"/>
              <a:buChar char="o"/>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A hard copy of the same is provided to all recognized political party.  </a:t>
            </a:r>
          </a:p>
          <a:p>
            <a:pPr marL="457200" indent="-457200" algn="just" eaLnBrk="1" hangingPunct="1">
              <a:lnSpc>
                <a:spcPct val="170000"/>
              </a:lnSpc>
              <a:spcBef>
                <a:spcPts val="500"/>
              </a:spcBef>
              <a:buFont typeface="Courier New" pitchFamily="49" charset="0"/>
              <a:buChar char="o"/>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 A list of all C&amp;Os is displayed at the notice board of the ERO/AERO.        </a:t>
            </a:r>
          </a:p>
          <a:p>
            <a:pPr algn="just" eaLnBrk="1" hangingPunct="1">
              <a:lnSpc>
                <a:spcPct val="170000"/>
              </a:lnSpc>
              <a:spcBef>
                <a:spcPts val="500"/>
              </a:spcBef>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6400" b="1" dirty="0" smtClean="0">
                <a:solidFill>
                  <a:srgbClr val="FF0000"/>
                </a:solidFill>
              </a:rPr>
              <a:t>        BLO is just a verifying official who should not give any comment whether the C&amp;O should be accepted or not. It is statutory function of the ERO/AERO , which should be taken, having considered, the BLOs report, other facts/evidence produced before him, during hearing, if any held.   </a:t>
            </a:r>
          </a:p>
          <a:p>
            <a:pPr algn="just"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dirty="0" smtClean="0">
              <a:solidFill>
                <a:srgbClr val="800000"/>
              </a:solidFill>
            </a:endParaRPr>
          </a:p>
          <a:p>
            <a:pPr algn="just" eaLnBrk="1" hangingPunct="1">
              <a:lnSpc>
                <a:spcPct val="90000"/>
              </a:lnSpc>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smtClean="0"/>
              <a:t> </a:t>
            </a:r>
          </a:p>
          <a:p>
            <a:pPr algn="just"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1" dirty="0" smtClean="0"/>
              <a:t>  </a:t>
            </a:r>
            <a:endParaRPr lang="en-US" sz="4800" b="1" dirty="0" smtClean="0"/>
          </a:p>
          <a:p>
            <a:pPr algn="just"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b="1" dirty="0" smtClean="0">
              <a:solidFill>
                <a:srgbClr val="800000"/>
              </a:solidFill>
            </a:endParaRPr>
          </a:p>
          <a:p>
            <a:pPr algn="just" eaLnBrk="1" hangingPunct="1">
              <a:lnSpc>
                <a:spcPct val="70000"/>
              </a:lnSpc>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000" b="1" dirty="0" smtClean="0">
              <a:solidFill>
                <a:srgbClr val="800000"/>
              </a:solidFill>
            </a:endParaRPr>
          </a:p>
        </p:txBody>
      </p:sp>
      <p:sp>
        <p:nvSpPr>
          <p:cNvPr id="5122" name="Rectangle 2"/>
          <p:cNvSpPr>
            <a:spLocks noGrp="1" noChangeArrowheads="1"/>
          </p:cNvSpPr>
          <p:nvPr>
            <p:ph type="title" idx="1"/>
          </p:nvPr>
        </p:nvSpPr>
        <p:spPr>
          <a:xfrm>
            <a:off x="422275" y="157163"/>
            <a:ext cx="8226425" cy="676275"/>
          </a:xfrm>
        </p:spPr>
        <p:txBody>
          <a:bodyPr rtlCol="0" anchor="ctr">
            <a:normAutofit/>
          </a:bodyPr>
          <a:lstStyle/>
          <a:p>
            <a:pPr marL="0" indent="0" algn="ctr" eaLnBrk="1" fontAlgn="auto" hangingPunct="1">
              <a:spcBef>
                <a:spcPct val="0"/>
              </a:spcBef>
              <a:spcAft>
                <a:spcPts val="0"/>
              </a:spcAft>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IN" sz="4000" smtClean="0"/>
              <a:t>Display  of list of claims and objections </a:t>
            </a:r>
            <a:endParaRPr lang="en-US" smtClean="0"/>
          </a:p>
        </p:txBody>
      </p:sp>
      <p:sp>
        <p:nvSpPr>
          <p:cNvPr id="38915" name="Content Placeholder 2"/>
          <p:cNvSpPr>
            <a:spLocks noGrp="1"/>
          </p:cNvSpPr>
          <p:nvPr>
            <p:ph idx="1"/>
          </p:nvPr>
        </p:nvSpPr>
        <p:spPr>
          <a:solidFill>
            <a:srgbClr val="92D050"/>
          </a:solidFill>
        </p:spPr>
        <p:txBody>
          <a:bodyPr/>
          <a:lstStyle/>
          <a:p>
            <a:pPr marL="0" indent="0">
              <a:buFont typeface="Arial" charset="0"/>
              <a:buNone/>
            </a:pPr>
            <a:r>
              <a:rPr lang="en-IN" sz="2000" smtClean="0"/>
              <a:t>List of all claims  and objections received should  be  put up on the website of CEO so that anybody including political parties and candidates are able to see this list and lodge objections with the concerned ERO. </a:t>
            </a:r>
          </a:p>
          <a:p>
            <a:pPr marL="0" indent="0">
              <a:buFont typeface="Arial" charset="0"/>
              <a:buNone/>
            </a:pPr>
            <a:endParaRPr lang="en-IN" sz="2000" smtClean="0"/>
          </a:p>
          <a:p>
            <a:pPr marL="0" indent="0">
              <a:buFont typeface="Arial" charset="0"/>
              <a:buNone/>
            </a:pPr>
            <a:r>
              <a:rPr lang="en-IN" sz="2000" smtClean="0"/>
              <a:t>In addition to this-</a:t>
            </a:r>
            <a:endParaRPr lang="en-US" sz="2000" smtClean="0"/>
          </a:p>
          <a:p>
            <a:pPr marL="0" indent="0">
              <a:buFont typeface="Arial" charset="0"/>
              <a:buNone/>
            </a:pPr>
            <a:r>
              <a:rPr lang="en-IN" sz="2000" smtClean="0"/>
              <a:t>i. Adequate publicity should be given by CEO to the fact that list of claims and objections is available on his/her website and objections can be raised before the EROs based on this list.</a:t>
            </a:r>
            <a:endParaRPr lang="en-US" sz="2000" smtClean="0"/>
          </a:p>
          <a:p>
            <a:pPr marL="0" indent="0">
              <a:buFont typeface="Arial" charset="0"/>
              <a:buNone/>
            </a:pPr>
            <a:r>
              <a:rPr lang="en-IN" sz="2000" smtClean="0"/>
              <a:t>ii. CEO, all DEOs and all EROs should hold meetings with political parties and inform them about the publication of list of claims and objections on CEO's website and the latest instructions of the Commission about disposal of claims and objections.</a:t>
            </a:r>
            <a:endParaRPr lang="en-US" sz="2000" smtClean="0"/>
          </a:p>
          <a:p>
            <a:pPr marL="0" indent="0">
              <a:buFont typeface="Arial" charset="0"/>
              <a:buNone/>
            </a:pPr>
            <a:r>
              <a:rPr lang="en-IN" sz="2000" smtClean="0"/>
              <a:t>iii. Political parties should be informed in writing by the CEO/DEO/ERO about publication of list of claims and objections on CEO's website.</a:t>
            </a:r>
            <a:endParaRPr lang="en-US" sz="20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57200" y="612775"/>
            <a:ext cx="8001000" cy="52625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400"/>
              <a:t>Hard copy of the aforesaid list of claims and objections should be made available by ERO to all political parties every week beginning from the period for filing C&amp;Os. The ERO should call a meeting of all recognized political parties and personally handover to their authorized representatives a list of claims and objections received till that date and obtain acknowledgement   receipt for the same.  This practice should continue till the period for filing C&amp;Os is over. It is further clarified that names included in the list once given, need not be included in the next list. In other words, the list should be incremental and not cumulative.  The lists shall simultaneously be displayed polling station wise on the website of the CEO, notice board of the ERO and at the polling stations.</a:t>
            </a:r>
            <a:endParaRPr 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1143000"/>
          </a:xfrm>
        </p:spPr>
        <p:txBody>
          <a:bodyPr/>
          <a:lstStyle/>
          <a:p>
            <a:r>
              <a:rPr lang="en-US" smtClean="0"/>
              <a:t>Decision on Claims and Objections</a:t>
            </a:r>
          </a:p>
        </p:txBody>
      </p:sp>
      <p:sp>
        <p:nvSpPr>
          <p:cNvPr id="40963" name="Content Placeholder 2"/>
          <p:cNvSpPr>
            <a:spLocks noGrp="1"/>
          </p:cNvSpPr>
          <p:nvPr>
            <p:ph idx="1"/>
          </p:nvPr>
        </p:nvSpPr>
        <p:spPr>
          <a:xfrm>
            <a:off x="457200" y="1219200"/>
            <a:ext cx="8229600" cy="5334000"/>
          </a:xfrm>
          <a:solidFill>
            <a:srgbClr val="92D050"/>
          </a:solidFill>
        </p:spPr>
        <p:txBody>
          <a:bodyPr/>
          <a:lstStyle/>
          <a:p>
            <a:pPr marL="0" indent="0">
              <a:buFont typeface="Arial" charset="0"/>
              <a:buNone/>
            </a:pPr>
            <a:r>
              <a:rPr lang="en-IN" sz="1800" smtClean="0"/>
              <a:t>Decision on claims and objections should be taken only after all of the following has been done-</a:t>
            </a:r>
            <a:endParaRPr lang="en-US" sz="1800" smtClean="0"/>
          </a:p>
          <a:p>
            <a:pPr marL="0" indent="0">
              <a:buFont typeface="Arial" charset="0"/>
              <a:buNone/>
            </a:pPr>
            <a:r>
              <a:rPr lang="en-IN" sz="1800" smtClean="0"/>
              <a:t> At least seven clear day’s period has passed after list of claims and objections has been published on all of the following -</a:t>
            </a:r>
            <a:endParaRPr lang="en-US" sz="1800" smtClean="0"/>
          </a:p>
          <a:p>
            <a:pPr marL="0" indent="0">
              <a:buFont typeface="Arial" charset="0"/>
              <a:buNone/>
            </a:pPr>
            <a:r>
              <a:rPr lang="en-IN" sz="1800" smtClean="0"/>
              <a:t>(1)  Website of CEO as clickable lists for each polling station.</a:t>
            </a:r>
            <a:endParaRPr lang="en-US" sz="1800" smtClean="0"/>
          </a:p>
          <a:p>
            <a:pPr marL="0" indent="0">
              <a:buFont typeface="Arial" charset="0"/>
              <a:buNone/>
            </a:pPr>
            <a:r>
              <a:rPr lang="en-IN" sz="1800" smtClean="0"/>
              <a:t> </a:t>
            </a:r>
            <a:endParaRPr lang="en-US" sz="1800" smtClean="0"/>
          </a:p>
          <a:p>
            <a:pPr marL="0" indent="0">
              <a:buFont typeface="Arial" charset="0"/>
              <a:buNone/>
            </a:pPr>
            <a:r>
              <a:rPr lang="en-IN" sz="1800" smtClean="0"/>
              <a:t>(2) Notice board of ERO (in forms 9, 10, 11 and 11A of R.E. Rules, 1960).</a:t>
            </a:r>
            <a:endParaRPr lang="en-US" sz="1800" smtClean="0"/>
          </a:p>
          <a:p>
            <a:pPr marL="0" indent="0">
              <a:buFont typeface="Arial" charset="0"/>
              <a:buNone/>
            </a:pPr>
            <a:r>
              <a:rPr lang="en-IN" sz="1800" smtClean="0"/>
              <a:t> </a:t>
            </a:r>
            <a:endParaRPr lang="en-US" sz="1800" smtClean="0"/>
          </a:p>
          <a:p>
            <a:pPr marL="0" indent="0">
              <a:buFont typeface="Arial" charset="0"/>
              <a:buNone/>
            </a:pPr>
            <a:r>
              <a:rPr lang="en-IN" sz="1800" smtClean="0"/>
              <a:t>(3)  Notice board of polling station (in forms 9, 10, 11 and 11A of R.E. Rules, 1960)</a:t>
            </a:r>
            <a:endParaRPr lang="en-US" sz="1800" smtClean="0"/>
          </a:p>
          <a:p>
            <a:pPr marL="0" indent="0">
              <a:buFont typeface="Arial" charset="0"/>
              <a:buNone/>
            </a:pPr>
            <a:r>
              <a:rPr lang="en-IN" sz="1800" smtClean="0"/>
              <a:t> </a:t>
            </a:r>
            <a:endParaRPr lang="en-US" sz="1800" smtClean="0"/>
          </a:p>
          <a:p>
            <a:pPr marL="0" indent="0">
              <a:buFont typeface="Arial" charset="0"/>
              <a:buNone/>
            </a:pPr>
            <a:r>
              <a:rPr lang="en-IN" sz="1800" smtClean="0"/>
              <a:t>(4)  A personal notice has been served on the person whose name is proposed to be deleted in cases other than death cases.</a:t>
            </a:r>
            <a:endParaRPr lang="en-US" sz="1800" smtClean="0"/>
          </a:p>
          <a:p>
            <a:pPr marL="0" indent="0">
              <a:buFont typeface="Arial" charset="0"/>
              <a:buNone/>
            </a:pPr>
            <a:r>
              <a:rPr lang="en-IN" sz="1800" smtClean="0"/>
              <a:t>ii. At least seven clear days have passed after ERO has given the list of claims and objections to political parties as mentioned above.</a:t>
            </a:r>
            <a:endParaRPr lang="en-US" sz="1800" smtClean="0"/>
          </a:p>
          <a:p>
            <a:pPr marL="0" indent="0">
              <a:buFont typeface="Arial" charset="0"/>
              <a:buNone/>
            </a:pPr>
            <a:r>
              <a:rPr lang="en-IN" sz="1800" smtClean="0"/>
              <a:t>iii. All deletions which are done for reason of death shall be made only after ascertaining the facts to the satisfaction of ERO</a:t>
            </a:r>
            <a:endParaRPr lang="en-US" sz="1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5"/>
          <p:cNvGrpSpPr>
            <a:grpSpLocks/>
          </p:cNvGrpSpPr>
          <p:nvPr/>
        </p:nvGrpSpPr>
        <p:grpSpPr bwMode="auto">
          <a:xfrm>
            <a:off x="609600" y="457200"/>
            <a:ext cx="8534400" cy="5943600"/>
            <a:chOff x="288" y="288"/>
            <a:chExt cx="5376" cy="3744"/>
          </a:xfrm>
        </p:grpSpPr>
        <p:sp>
          <p:nvSpPr>
            <p:cNvPr id="42032" name="Rectangle 30"/>
            <p:cNvSpPr>
              <a:spLocks noChangeArrowheads="1"/>
            </p:cNvSpPr>
            <p:nvPr/>
          </p:nvSpPr>
          <p:spPr bwMode="auto">
            <a:xfrm>
              <a:off x="2976" y="288"/>
              <a:ext cx="1344" cy="912"/>
            </a:xfrm>
            <a:prstGeom prst="rect">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42033" name="Rectangle 21"/>
            <p:cNvSpPr>
              <a:spLocks noChangeArrowheads="1"/>
            </p:cNvSpPr>
            <p:nvPr/>
          </p:nvSpPr>
          <p:spPr bwMode="auto">
            <a:xfrm>
              <a:off x="1632" y="1200"/>
              <a:ext cx="1344" cy="960"/>
            </a:xfrm>
            <a:prstGeom prst="rect">
              <a:avLst/>
            </a:prstGeom>
            <a:solidFill>
              <a:srgbClr val="66FFFF"/>
            </a:solidFill>
            <a:ln w="9525">
              <a:solidFill>
                <a:schemeClr val="tx1"/>
              </a:solidFill>
              <a:miter lim="800000"/>
              <a:headEnd/>
              <a:tailEnd/>
            </a:ln>
          </p:spPr>
          <p:txBody>
            <a:bodyPr wrap="none" anchor="ctr"/>
            <a:lstStyle/>
            <a:p>
              <a:r>
                <a:rPr lang="en-US">
                  <a:latin typeface="Calibri" pitchFamily="34" charset="0"/>
                </a:rPr>
                <a:t>Do the analysis of</a:t>
              </a:r>
            </a:p>
            <a:p>
              <a:r>
                <a:rPr lang="en-US">
                  <a:latin typeface="Calibri" pitchFamily="34" charset="0"/>
                </a:rPr>
                <a:t> the data to assess </a:t>
              </a:r>
            </a:p>
            <a:p>
              <a:r>
                <a:rPr lang="en-US">
                  <a:latin typeface="Calibri" pitchFamily="34" charset="0"/>
                </a:rPr>
                <a:t>how far the targets</a:t>
              </a:r>
            </a:p>
            <a:p>
              <a:r>
                <a:rPr lang="en-US">
                  <a:latin typeface="Calibri" pitchFamily="34" charset="0"/>
                </a:rPr>
                <a:t> of revision have </a:t>
              </a:r>
            </a:p>
            <a:p>
              <a:r>
                <a:rPr lang="en-US">
                  <a:latin typeface="Calibri" pitchFamily="34" charset="0"/>
                </a:rPr>
                <a:t>been achieved.</a:t>
              </a:r>
            </a:p>
          </p:txBody>
        </p:sp>
        <p:sp>
          <p:nvSpPr>
            <p:cNvPr id="42034" name="Rectangle 25"/>
            <p:cNvSpPr>
              <a:spLocks noChangeArrowheads="1"/>
            </p:cNvSpPr>
            <p:nvPr/>
          </p:nvSpPr>
          <p:spPr bwMode="auto">
            <a:xfrm>
              <a:off x="4320" y="288"/>
              <a:ext cx="1344" cy="912"/>
            </a:xfrm>
            <a:prstGeom prst="rect">
              <a:avLst/>
            </a:prstGeom>
            <a:solidFill>
              <a:srgbClr val="7DCD81"/>
            </a:solidFill>
            <a:ln w="9525">
              <a:solidFill>
                <a:schemeClr val="tx1"/>
              </a:solidFill>
              <a:miter lim="800000"/>
              <a:headEnd/>
              <a:tailEnd/>
            </a:ln>
          </p:spPr>
          <p:txBody>
            <a:bodyPr wrap="none" anchor="ctr"/>
            <a:lstStyle/>
            <a:p>
              <a:r>
                <a:rPr lang="en-US">
                  <a:latin typeface="Calibri" pitchFamily="34" charset="0"/>
                </a:rPr>
                <a:t>Take into the</a:t>
              </a:r>
            </a:p>
            <a:p>
              <a:r>
                <a:rPr lang="en-US">
                  <a:latin typeface="Calibri" pitchFamily="34" charset="0"/>
                </a:rPr>
                <a:t> considerations the</a:t>
              </a:r>
            </a:p>
            <a:p>
              <a:r>
                <a:rPr lang="en-US">
                  <a:latin typeface="Calibri" pitchFamily="34" charset="0"/>
                </a:rPr>
                <a:t> views and output of</a:t>
              </a:r>
            </a:p>
            <a:p>
              <a:r>
                <a:rPr lang="en-US">
                  <a:latin typeface="Calibri" pitchFamily="34" charset="0"/>
                </a:rPr>
                <a:t> the roll observers</a:t>
              </a:r>
            </a:p>
          </p:txBody>
        </p:sp>
        <p:sp>
          <p:nvSpPr>
            <p:cNvPr id="42035" name="Rectangle 23"/>
            <p:cNvSpPr>
              <a:spLocks noChangeArrowheads="1"/>
            </p:cNvSpPr>
            <p:nvPr/>
          </p:nvSpPr>
          <p:spPr bwMode="auto">
            <a:xfrm>
              <a:off x="288" y="1200"/>
              <a:ext cx="1344" cy="960"/>
            </a:xfrm>
            <a:prstGeom prst="rect">
              <a:avLst/>
            </a:prstGeom>
            <a:solidFill>
              <a:srgbClr val="FF7C80"/>
            </a:solidFill>
            <a:ln w="9525" algn="ctr">
              <a:solidFill>
                <a:schemeClr val="tx1"/>
              </a:solidFill>
              <a:miter lim="800000"/>
              <a:headEnd/>
              <a:tailEnd/>
            </a:ln>
          </p:spPr>
          <p:txBody>
            <a:bodyPr wrap="none" anchor="ctr"/>
            <a:lstStyle/>
            <a:p>
              <a:endParaRPr lang="en-US">
                <a:latin typeface="Calibri" pitchFamily="34" charset="0"/>
              </a:endParaRPr>
            </a:p>
          </p:txBody>
        </p:sp>
        <p:sp>
          <p:nvSpPr>
            <p:cNvPr id="42036" name="Rectangle 20"/>
            <p:cNvSpPr>
              <a:spLocks noChangeArrowheads="1"/>
            </p:cNvSpPr>
            <p:nvPr/>
          </p:nvSpPr>
          <p:spPr bwMode="auto">
            <a:xfrm>
              <a:off x="4320" y="1200"/>
              <a:ext cx="1344" cy="960"/>
            </a:xfrm>
            <a:prstGeom prst="rect">
              <a:avLst/>
            </a:prstGeom>
            <a:solidFill>
              <a:srgbClr val="FFFF66"/>
            </a:solidFill>
            <a:ln w="9525" algn="ctr">
              <a:solidFill>
                <a:schemeClr val="tx1"/>
              </a:solidFill>
              <a:miter lim="800000"/>
              <a:headEnd/>
              <a:tailEnd/>
            </a:ln>
          </p:spPr>
          <p:txBody>
            <a:bodyPr wrap="none" anchor="ctr"/>
            <a:lstStyle/>
            <a:p>
              <a:endParaRPr lang="en-US" b="1">
                <a:solidFill>
                  <a:srgbClr val="FF0000"/>
                </a:solidFill>
                <a:latin typeface="Calibri" pitchFamily="34" charset="0"/>
              </a:endParaRPr>
            </a:p>
          </p:txBody>
        </p:sp>
        <p:sp>
          <p:nvSpPr>
            <p:cNvPr id="42037" name="Rectangle 4"/>
            <p:cNvSpPr>
              <a:spLocks noChangeArrowheads="1"/>
            </p:cNvSpPr>
            <p:nvPr/>
          </p:nvSpPr>
          <p:spPr bwMode="auto">
            <a:xfrm>
              <a:off x="288" y="3120"/>
              <a:ext cx="1344" cy="912"/>
            </a:xfrm>
            <a:prstGeom prst="rect">
              <a:avLst/>
            </a:prstGeom>
            <a:solidFill>
              <a:srgbClr val="FF7C80"/>
            </a:solidFill>
            <a:ln w="9525">
              <a:solidFill>
                <a:schemeClr val="tx1"/>
              </a:solidFill>
              <a:miter lim="800000"/>
              <a:headEnd/>
              <a:tailEnd/>
            </a:ln>
          </p:spPr>
          <p:txBody>
            <a:bodyPr wrap="none" anchor="ctr"/>
            <a:lstStyle/>
            <a:p>
              <a:endParaRPr lang="en-US">
                <a:latin typeface="Calibri" pitchFamily="34" charset="0"/>
              </a:endParaRPr>
            </a:p>
          </p:txBody>
        </p:sp>
        <p:sp>
          <p:nvSpPr>
            <p:cNvPr id="42038" name="Rectangle 5"/>
            <p:cNvSpPr>
              <a:spLocks noChangeArrowheads="1"/>
            </p:cNvSpPr>
            <p:nvPr/>
          </p:nvSpPr>
          <p:spPr bwMode="auto">
            <a:xfrm>
              <a:off x="1632" y="3120"/>
              <a:ext cx="1344" cy="912"/>
            </a:xfrm>
            <a:prstGeom prst="rect">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42039" name="Rectangle 6"/>
            <p:cNvSpPr>
              <a:spLocks noChangeArrowheads="1"/>
            </p:cNvSpPr>
            <p:nvPr/>
          </p:nvSpPr>
          <p:spPr bwMode="auto">
            <a:xfrm>
              <a:off x="2976" y="3264"/>
              <a:ext cx="1344" cy="768"/>
            </a:xfrm>
            <a:prstGeom prst="rect">
              <a:avLst/>
            </a:prstGeom>
            <a:solidFill>
              <a:srgbClr val="FFFF66"/>
            </a:solidFill>
            <a:ln w="9525">
              <a:solidFill>
                <a:schemeClr val="tx1"/>
              </a:solidFill>
              <a:miter lim="800000"/>
              <a:headEnd/>
              <a:tailEnd/>
            </a:ln>
          </p:spPr>
          <p:txBody>
            <a:bodyPr wrap="none" anchor="ctr"/>
            <a:lstStyle/>
            <a:p>
              <a:r>
                <a:rPr lang="en-US" b="1">
                  <a:solidFill>
                    <a:srgbClr val="FF0000"/>
                  </a:solidFill>
                  <a:latin typeface="Calibri" pitchFamily="34" charset="0"/>
                </a:rPr>
                <a:t>Pl ensure that  all</a:t>
              </a:r>
            </a:p>
            <a:p>
              <a:r>
                <a:rPr lang="en-US" b="1">
                  <a:solidFill>
                    <a:srgbClr val="FF0000"/>
                  </a:solidFill>
                  <a:latin typeface="Calibri" pitchFamily="34" charset="0"/>
                </a:rPr>
                <a:t>required data entry </a:t>
              </a:r>
            </a:p>
            <a:p>
              <a:r>
                <a:rPr lang="en-US" b="1">
                  <a:solidFill>
                    <a:srgbClr val="FF0000"/>
                  </a:solidFill>
                  <a:latin typeface="Calibri" pitchFamily="34" charset="0"/>
                </a:rPr>
                <a:t> in AI ER monitoring</a:t>
              </a:r>
            </a:p>
            <a:p>
              <a:r>
                <a:rPr lang="en-US" b="1">
                  <a:solidFill>
                    <a:srgbClr val="FF0000"/>
                  </a:solidFill>
                  <a:latin typeface="Calibri" pitchFamily="34" charset="0"/>
                </a:rPr>
                <a:t> module has been </a:t>
              </a:r>
            </a:p>
            <a:p>
              <a:r>
                <a:rPr lang="en-US" b="1">
                  <a:solidFill>
                    <a:srgbClr val="FF0000"/>
                  </a:solidFill>
                  <a:latin typeface="Calibri" pitchFamily="34" charset="0"/>
                </a:rPr>
                <a:t>done.</a:t>
              </a:r>
            </a:p>
            <a:p>
              <a:endParaRPr lang="en-US">
                <a:latin typeface="Calibri" pitchFamily="34" charset="0"/>
              </a:endParaRPr>
            </a:p>
          </p:txBody>
        </p:sp>
        <p:sp>
          <p:nvSpPr>
            <p:cNvPr id="42040" name="Rectangle 7"/>
            <p:cNvSpPr>
              <a:spLocks noChangeArrowheads="1"/>
            </p:cNvSpPr>
            <p:nvPr/>
          </p:nvSpPr>
          <p:spPr bwMode="auto">
            <a:xfrm>
              <a:off x="4320" y="3168"/>
              <a:ext cx="1344" cy="864"/>
            </a:xfrm>
            <a:prstGeom prst="rect">
              <a:avLst/>
            </a:prstGeom>
            <a:solidFill>
              <a:srgbClr val="FFCC99"/>
            </a:solidFill>
            <a:ln w="9525">
              <a:solidFill>
                <a:schemeClr val="tx1"/>
              </a:solidFill>
              <a:miter lim="800000"/>
              <a:headEnd/>
              <a:tailEnd/>
            </a:ln>
          </p:spPr>
          <p:txBody>
            <a:bodyPr wrap="none" anchor="ctr"/>
            <a:lstStyle/>
            <a:p>
              <a:r>
                <a:rPr lang="en-US" sz="1400">
                  <a:latin typeface="Calibri" pitchFamily="34" charset="0"/>
                </a:rPr>
                <a:t>Without waiting </a:t>
              </a:r>
            </a:p>
            <a:p>
              <a:r>
                <a:rPr lang="en-US" sz="1400">
                  <a:latin typeface="Calibri" pitchFamily="34" charset="0"/>
                </a:rPr>
                <a:t>disposal of C&amp;Os of </a:t>
              </a:r>
            </a:p>
            <a:p>
              <a:r>
                <a:rPr lang="en-US" sz="1400">
                  <a:latin typeface="Calibri" pitchFamily="34" charset="0"/>
                </a:rPr>
                <a:t>all parts , start preparing </a:t>
              </a:r>
            </a:p>
            <a:p>
              <a:r>
                <a:rPr lang="en-US" sz="1400">
                  <a:latin typeface="Calibri" pitchFamily="34" charset="0"/>
                </a:rPr>
                <a:t>Supplement of a part ( using</a:t>
              </a:r>
            </a:p>
            <a:p>
              <a:r>
                <a:rPr lang="en-US" sz="1400">
                  <a:latin typeface="Calibri" pitchFamily="34" charset="0"/>
                </a:rPr>
                <a:t> ERMS) as soon as </a:t>
              </a:r>
            </a:p>
            <a:p>
              <a:r>
                <a:rPr lang="en-US" sz="1400">
                  <a:latin typeface="Calibri" pitchFamily="34" charset="0"/>
                </a:rPr>
                <a:t>disposal in r/o that part is over</a:t>
              </a:r>
            </a:p>
          </p:txBody>
        </p:sp>
        <p:sp>
          <p:nvSpPr>
            <p:cNvPr id="42041" name="Rectangle 10"/>
            <p:cNvSpPr>
              <a:spLocks noChangeArrowheads="1"/>
            </p:cNvSpPr>
            <p:nvPr/>
          </p:nvSpPr>
          <p:spPr bwMode="auto">
            <a:xfrm>
              <a:off x="4320" y="2016"/>
              <a:ext cx="1344" cy="1056"/>
            </a:xfrm>
            <a:prstGeom prst="rect">
              <a:avLst/>
            </a:prstGeom>
            <a:solidFill>
              <a:srgbClr val="FFCC00"/>
            </a:solidFill>
            <a:ln w="9525">
              <a:solidFill>
                <a:schemeClr val="tx1"/>
              </a:solidFill>
              <a:miter lim="800000"/>
              <a:headEnd/>
              <a:tailEnd/>
            </a:ln>
          </p:spPr>
          <p:txBody>
            <a:bodyPr wrap="none" anchor="ctr"/>
            <a:lstStyle/>
            <a:p>
              <a:endParaRPr lang="en-US">
                <a:latin typeface="Calibri" pitchFamily="34" charset="0"/>
              </a:endParaRPr>
            </a:p>
          </p:txBody>
        </p:sp>
        <p:sp>
          <p:nvSpPr>
            <p:cNvPr id="42042" name="Rectangle 11"/>
            <p:cNvSpPr>
              <a:spLocks noChangeArrowheads="1"/>
            </p:cNvSpPr>
            <p:nvPr/>
          </p:nvSpPr>
          <p:spPr bwMode="auto">
            <a:xfrm>
              <a:off x="288" y="2160"/>
              <a:ext cx="1344" cy="960"/>
            </a:xfrm>
            <a:prstGeom prst="rect">
              <a:avLst/>
            </a:prstGeom>
            <a:solidFill>
              <a:srgbClr val="66FFFF"/>
            </a:solidFill>
            <a:ln w="9525">
              <a:solidFill>
                <a:schemeClr val="tx1"/>
              </a:solidFill>
              <a:miter lim="800000"/>
              <a:headEnd/>
              <a:tailEnd/>
            </a:ln>
          </p:spPr>
          <p:txBody>
            <a:bodyPr wrap="none" anchor="ctr"/>
            <a:lstStyle/>
            <a:p>
              <a:endParaRPr lang="en-US">
                <a:latin typeface="Calibri" pitchFamily="34" charset="0"/>
              </a:endParaRPr>
            </a:p>
            <a:p>
              <a:endParaRPr lang="en-US">
                <a:latin typeface="Calibri" pitchFamily="34" charset="0"/>
              </a:endParaRPr>
            </a:p>
          </p:txBody>
        </p:sp>
        <p:sp>
          <p:nvSpPr>
            <p:cNvPr id="42043" name="Rectangle 13"/>
            <p:cNvSpPr>
              <a:spLocks noChangeArrowheads="1"/>
            </p:cNvSpPr>
            <p:nvPr/>
          </p:nvSpPr>
          <p:spPr bwMode="auto">
            <a:xfrm>
              <a:off x="1632" y="2160"/>
              <a:ext cx="1344" cy="960"/>
            </a:xfrm>
            <a:prstGeom prst="rect">
              <a:avLst/>
            </a:prstGeom>
            <a:solidFill>
              <a:srgbClr val="FFFF66"/>
            </a:solidFill>
            <a:ln w="9525" algn="ctr">
              <a:solidFill>
                <a:schemeClr val="tx1"/>
              </a:solidFill>
              <a:miter lim="800000"/>
              <a:headEnd/>
              <a:tailEnd/>
            </a:ln>
          </p:spPr>
          <p:txBody>
            <a:bodyPr wrap="none" anchor="ctr"/>
            <a:lstStyle/>
            <a:p>
              <a:endParaRPr lang="en-US">
                <a:latin typeface="Calibri" pitchFamily="34" charset="0"/>
              </a:endParaRPr>
            </a:p>
          </p:txBody>
        </p:sp>
        <p:sp>
          <p:nvSpPr>
            <p:cNvPr id="42044" name="Rectangle 14"/>
            <p:cNvSpPr>
              <a:spLocks noChangeArrowheads="1"/>
            </p:cNvSpPr>
            <p:nvPr/>
          </p:nvSpPr>
          <p:spPr bwMode="auto">
            <a:xfrm>
              <a:off x="2976" y="2160"/>
              <a:ext cx="1344" cy="960"/>
            </a:xfrm>
            <a:prstGeom prst="rect">
              <a:avLst/>
            </a:prstGeom>
            <a:solidFill>
              <a:srgbClr val="FF7C80"/>
            </a:solidFill>
            <a:ln w="9525" algn="ctr">
              <a:solidFill>
                <a:schemeClr val="tx1"/>
              </a:solidFill>
              <a:miter lim="800000"/>
              <a:headEnd/>
              <a:tailEnd/>
            </a:ln>
          </p:spPr>
          <p:txBody>
            <a:bodyPr wrap="none" anchor="ctr"/>
            <a:lstStyle/>
            <a:p>
              <a:endParaRPr lang="en-US">
                <a:latin typeface="Calibri" pitchFamily="34" charset="0"/>
              </a:endParaRPr>
            </a:p>
          </p:txBody>
        </p:sp>
        <p:sp>
          <p:nvSpPr>
            <p:cNvPr id="42045" name="Rectangle 19"/>
            <p:cNvSpPr>
              <a:spLocks noChangeArrowheads="1"/>
            </p:cNvSpPr>
            <p:nvPr/>
          </p:nvSpPr>
          <p:spPr bwMode="auto">
            <a:xfrm>
              <a:off x="2976" y="1200"/>
              <a:ext cx="1344" cy="960"/>
            </a:xfrm>
            <a:prstGeom prst="rect">
              <a:avLst/>
            </a:prstGeom>
            <a:solidFill>
              <a:srgbClr val="CC99FF"/>
            </a:solidFill>
            <a:ln w="9525" algn="ctr">
              <a:solidFill>
                <a:schemeClr val="tx1"/>
              </a:solidFill>
              <a:miter lim="800000"/>
              <a:headEnd/>
              <a:tailEnd/>
            </a:ln>
          </p:spPr>
          <p:txBody>
            <a:bodyPr wrap="none" anchor="ctr"/>
            <a:lstStyle/>
            <a:p>
              <a:endParaRPr lang="en-US">
                <a:latin typeface="Calibri" pitchFamily="34" charset="0"/>
              </a:endParaRPr>
            </a:p>
          </p:txBody>
        </p:sp>
        <p:sp>
          <p:nvSpPr>
            <p:cNvPr id="42046" name="Rectangle 31"/>
            <p:cNvSpPr>
              <a:spLocks noChangeArrowheads="1"/>
            </p:cNvSpPr>
            <p:nvPr/>
          </p:nvSpPr>
          <p:spPr bwMode="auto">
            <a:xfrm>
              <a:off x="1632" y="288"/>
              <a:ext cx="1344" cy="912"/>
            </a:xfrm>
            <a:prstGeom prst="rect">
              <a:avLst/>
            </a:prstGeom>
            <a:solidFill>
              <a:srgbClr val="CC99FF"/>
            </a:solidFill>
            <a:ln w="9525" algn="ctr">
              <a:solidFill>
                <a:schemeClr val="tx1"/>
              </a:solidFill>
              <a:miter lim="800000"/>
              <a:headEnd/>
              <a:tailEnd/>
            </a:ln>
          </p:spPr>
          <p:txBody>
            <a:bodyPr wrap="none" anchor="ctr"/>
            <a:lstStyle/>
            <a:p>
              <a:endParaRPr lang="en-US">
                <a:latin typeface="Calibri" pitchFamily="34" charset="0"/>
              </a:endParaRPr>
            </a:p>
          </p:txBody>
        </p:sp>
        <p:sp>
          <p:nvSpPr>
            <p:cNvPr id="42047" name="Rectangle 33"/>
            <p:cNvSpPr>
              <a:spLocks noChangeArrowheads="1"/>
            </p:cNvSpPr>
            <p:nvPr/>
          </p:nvSpPr>
          <p:spPr bwMode="auto">
            <a:xfrm>
              <a:off x="288" y="288"/>
              <a:ext cx="1344" cy="91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sp>
        <p:nvSpPr>
          <p:cNvPr id="35876" name="Text Box 36"/>
          <p:cNvSpPr txBox="1">
            <a:spLocks noChangeArrowheads="1"/>
          </p:cNvSpPr>
          <p:nvPr/>
        </p:nvSpPr>
        <p:spPr bwMode="auto">
          <a:xfrm>
            <a:off x="609600" y="5391150"/>
            <a:ext cx="182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Calibri" pitchFamily="34" charset="0"/>
              </a:rPr>
              <a:t>Dispose all claims and objections received within prescribed period</a:t>
            </a:r>
          </a:p>
        </p:txBody>
      </p:sp>
      <p:sp>
        <p:nvSpPr>
          <p:cNvPr id="35879" name="Rectangle 39"/>
          <p:cNvSpPr>
            <a:spLocks noChangeArrowheads="1"/>
          </p:cNvSpPr>
          <p:nvPr/>
        </p:nvSpPr>
        <p:spPr bwMode="auto">
          <a:xfrm rot="10800000" flipV="1">
            <a:off x="7085013" y="3581400"/>
            <a:ext cx="2058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n-US" sz="1600">
                <a:latin typeface="Calibri" pitchFamily="34" charset="0"/>
              </a:rPr>
              <a:t>Supplements of  Parts without amendments,  should provide “nil” information.</a:t>
            </a:r>
          </a:p>
        </p:txBody>
      </p:sp>
      <p:sp>
        <p:nvSpPr>
          <p:cNvPr id="35880" name="Text Box 40"/>
          <p:cNvSpPr txBox="1">
            <a:spLocks noChangeArrowheads="1"/>
          </p:cNvSpPr>
          <p:nvPr/>
        </p:nvSpPr>
        <p:spPr bwMode="auto">
          <a:xfrm>
            <a:off x="685800" y="35814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Calibri" pitchFamily="34" charset="0"/>
              </a:rPr>
              <a:t> All security protocols of ERMS must be observed.</a:t>
            </a:r>
          </a:p>
        </p:txBody>
      </p:sp>
      <p:sp>
        <p:nvSpPr>
          <p:cNvPr id="35881" name="Text Box 41"/>
          <p:cNvSpPr txBox="1">
            <a:spLocks noChangeArrowheads="1"/>
          </p:cNvSpPr>
          <p:nvPr/>
        </p:nvSpPr>
        <p:spPr bwMode="auto">
          <a:xfrm>
            <a:off x="2819400" y="35052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Calibri" pitchFamily="34" charset="0"/>
              </a:rPr>
              <a:t>Do not wait for disposal of all C&amp;Os , continue with  supplement preparation of individual Part</a:t>
            </a:r>
          </a:p>
        </p:txBody>
      </p:sp>
      <p:sp>
        <p:nvSpPr>
          <p:cNvPr id="35882" name="Rectangle 42"/>
          <p:cNvSpPr>
            <a:spLocks noChangeArrowheads="1"/>
          </p:cNvSpPr>
          <p:nvPr/>
        </p:nvSpPr>
        <p:spPr bwMode="auto">
          <a:xfrm rot="10800000" flipV="1">
            <a:off x="4953000" y="3429000"/>
            <a:ext cx="21351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latin typeface="Calibri" pitchFamily="34" charset="0"/>
              </a:rPr>
              <a:t>Get each supplements thoroughly verified and checked to ensure that each entry is correct and correctly spelt as per form submitted.</a:t>
            </a:r>
          </a:p>
        </p:txBody>
      </p:sp>
      <p:sp>
        <p:nvSpPr>
          <p:cNvPr id="35883" name="Text Box 43"/>
          <p:cNvSpPr txBox="1">
            <a:spLocks noChangeArrowheads="1"/>
          </p:cNvSpPr>
          <p:nvPr/>
        </p:nvSpPr>
        <p:spPr bwMode="auto">
          <a:xfrm>
            <a:off x="2895600" y="533400"/>
            <a:ext cx="1828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Get prior approval of the Commission to publish Final Roll</a:t>
            </a:r>
          </a:p>
        </p:txBody>
      </p:sp>
      <p:sp>
        <p:nvSpPr>
          <p:cNvPr id="35888" name="Text Box 48"/>
          <p:cNvSpPr txBox="1">
            <a:spLocks noChangeArrowheads="1"/>
          </p:cNvSpPr>
          <p:nvPr/>
        </p:nvSpPr>
        <p:spPr bwMode="auto">
          <a:xfrm>
            <a:off x="5029200" y="21336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Calibri" pitchFamily="34" charset="0"/>
              </a:rPr>
              <a:t>Entry of electors’ data in the prescribed formats 1-8.</a:t>
            </a:r>
          </a:p>
        </p:txBody>
      </p:sp>
      <p:grpSp>
        <p:nvGrpSpPr>
          <p:cNvPr id="3" name="Group 50"/>
          <p:cNvGrpSpPr>
            <a:grpSpLocks/>
          </p:cNvGrpSpPr>
          <p:nvPr/>
        </p:nvGrpSpPr>
        <p:grpSpPr bwMode="auto">
          <a:xfrm>
            <a:off x="457200" y="609600"/>
            <a:ext cx="1828800" cy="1620838"/>
            <a:chOff x="288" y="192"/>
            <a:chExt cx="1152" cy="1021"/>
          </a:xfrm>
        </p:grpSpPr>
        <p:pic>
          <p:nvPicPr>
            <p:cNvPr id="42030" name="Picture 51" descr="Victory-Fla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 y="192"/>
              <a:ext cx="115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1" name="Text Box 52"/>
            <p:cNvSpPr txBox="1">
              <a:spLocks noChangeArrowheads="1"/>
            </p:cNvSpPr>
            <p:nvPr/>
          </p:nvSpPr>
          <p:spPr bwMode="auto">
            <a:xfrm rot="440762">
              <a:off x="395" y="240"/>
              <a:ext cx="9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chemeClr val="bg1"/>
                  </a:solidFill>
                  <a:latin typeface="Calibri" pitchFamily="34" charset="0"/>
                </a:rPr>
                <a:t>PUBLISH Final Roll</a:t>
              </a:r>
            </a:p>
          </p:txBody>
        </p:sp>
      </p:grpSp>
      <p:sp>
        <p:nvSpPr>
          <p:cNvPr id="41995" name="Text Box 84"/>
          <p:cNvSpPr txBox="1">
            <a:spLocks noChangeArrowheads="1"/>
          </p:cNvSpPr>
          <p:nvPr/>
        </p:nvSpPr>
        <p:spPr bwMode="auto">
          <a:xfrm>
            <a:off x="4343400" y="54768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b="1">
              <a:latin typeface="Calibri" pitchFamily="34" charset="0"/>
            </a:endParaRPr>
          </a:p>
        </p:txBody>
      </p:sp>
      <p:grpSp>
        <p:nvGrpSpPr>
          <p:cNvPr id="41996" name="Group 91"/>
          <p:cNvGrpSpPr>
            <a:grpSpLocks/>
          </p:cNvGrpSpPr>
          <p:nvPr/>
        </p:nvGrpSpPr>
        <p:grpSpPr bwMode="auto">
          <a:xfrm>
            <a:off x="2133600" y="623888"/>
            <a:ext cx="6934200" cy="4938712"/>
            <a:chOff x="1344" y="288"/>
            <a:chExt cx="4368" cy="3111"/>
          </a:xfrm>
        </p:grpSpPr>
        <p:sp>
          <p:nvSpPr>
            <p:cNvPr id="42014" name="Text Box 69"/>
            <p:cNvSpPr txBox="1">
              <a:spLocks noChangeArrowheads="1"/>
            </p:cNvSpPr>
            <p:nvPr/>
          </p:nvSpPr>
          <p:spPr bwMode="auto">
            <a:xfrm>
              <a:off x="1344" y="316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a:t>
              </a:r>
            </a:p>
          </p:txBody>
        </p:sp>
        <p:sp>
          <p:nvSpPr>
            <p:cNvPr id="42015" name="Text Box 70"/>
            <p:cNvSpPr txBox="1">
              <a:spLocks noChangeArrowheads="1"/>
            </p:cNvSpPr>
            <p:nvPr/>
          </p:nvSpPr>
          <p:spPr bwMode="auto">
            <a:xfrm>
              <a:off x="2688" y="312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2</a:t>
              </a:r>
            </a:p>
          </p:txBody>
        </p:sp>
        <p:sp>
          <p:nvSpPr>
            <p:cNvPr id="42016" name="Text Box 71"/>
            <p:cNvSpPr txBox="1">
              <a:spLocks noChangeArrowheads="1"/>
            </p:cNvSpPr>
            <p:nvPr/>
          </p:nvSpPr>
          <p:spPr bwMode="auto">
            <a:xfrm>
              <a:off x="4128" y="312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3</a:t>
              </a:r>
            </a:p>
          </p:txBody>
        </p:sp>
        <p:sp>
          <p:nvSpPr>
            <p:cNvPr id="42017" name="Text Box 72"/>
            <p:cNvSpPr txBox="1">
              <a:spLocks noChangeArrowheads="1"/>
            </p:cNvSpPr>
            <p:nvPr/>
          </p:nvSpPr>
          <p:spPr bwMode="auto">
            <a:xfrm>
              <a:off x="5376" y="312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4</a:t>
              </a:r>
            </a:p>
          </p:txBody>
        </p:sp>
        <p:sp>
          <p:nvSpPr>
            <p:cNvPr id="42018" name="Text Box 73"/>
            <p:cNvSpPr txBox="1">
              <a:spLocks noChangeArrowheads="1"/>
            </p:cNvSpPr>
            <p:nvPr/>
          </p:nvSpPr>
          <p:spPr bwMode="auto">
            <a:xfrm>
              <a:off x="5424" y="2169"/>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5</a:t>
              </a:r>
            </a:p>
          </p:txBody>
        </p:sp>
        <p:sp>
          <p:nvSpPr>
            <p:cNvPr id="42019" name="Text Box 74"/>
            <p:cNvSpPr txBox="1">
              <a:spLocks noChangeArrowheads="1"/>
            </p:cNvSpPr>
            <p:nvPr/>
          </p:nvSpPr>
          <p:spPr bwMode="auto">
            <a:xfrm>
              <a:off x="4080" y="21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6</a:t>
              </a:r>
            </a:p>
          </p:txBody>
        </p:sp>
        <p:sp>
          <p:nvSpPr>
            <p:cNvPr id="42020" name="Text Box 75"/>
            <p:cNvSpPr txBox="1">
              <a:spLocks noChangeArrowheads="1"/>
            </p:cNvSpPr>
            <p:nvPr/>
          </p:nvSpPr>
          <p:spPr bwMode="auto">
            <a:xfrm>
              <a:off x="2784" y="2151"/>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7</a:t>
              </a:r>
            </a:p>
          </p:txBody>
        </p:sp>
        <p:sp>
          <p:nvSpPr>
            <p:cNvPr id="42021" name="Text Box 76"/>
            <p:cNvSpPr txBox="1">
              <a:spLocks noChangeArrowheads="1"/>
            </p:cNvSpPr>
            <p:nvPr/>
          </p:nvSpPr>
          <p:spPr bwMode="auto">
            <a:xfrm>
              <a:off x="1392" y="21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8</a:t>
              </a:r>
            </a:p>
          </p:txBody>
        </p:sp>
        <p:sp>
          <p:nvSpPr>
            <p:cNvPr id="42022" name="Text Box 77"/>
            <p:cNvSpPr txBox="1">
              <a:spLocks noChangeArrowheads="1"/>
            </p:cNvSpPr>
            <p:nvPr/>
          </p:nvSpPr>
          <p:spPr bwMode="auto">
            <a:xfrm>
              <a:off x="1344" y="124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9</a:t>
              </a:r>
            </a:p>
          </p:txBody>
        </p:sp>
        <p:sp>
          <p:nvSpPr>
            <p:cNvPr id="42023" name="Text Box 78"/>
            <p:cNvSpPr txBox="1">
              <a:spLocks noChangeArrowheads="1"/>
            </p:cNvSpPr>
            <p:nvPr/>
          </p:nvSpPr>
          <p:spPr bwMode="auto">
            <a:xfrm>
              <a:off x="2592" y="120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10</a:t>
              </a:r>
            </a:p>
          </p:txBody>
        </p:sp>
        <p:sp>
          <p:nvSpPr>
            <p:cNvPr id="42024" name="Text Box 80"/>
            <p:cNvSpPr txBox="1">
              <a:spLocks noChangeArrowheads="1"/>
            </p:cNvSpPr>
            <p:nvPr/>
          </p:nvSpPr>
          <p:spPr bwMode="auto">
            <a:xfrm>
              <a:off x="3984" y="120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11</a:t>
              </a:r>
            </a:p>
          </p:txBody>
        </p:sp>
        <p:sp>
          <p:nvSpPr>
            <p:cNvPr id="42025" name="Text Box 86"/>
            <p:cNvSpPr txBox="1">
              <a:spLocks noChangeArrowheads="1"/>
            </p:cNvSpPr>
            <p:nvPr/>
          </p:nvSpPr>
          <p:spPr bwMode="auto">
            <a:xfrm>
              <a:off x="5328" y="1209"/>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12</a:t>
              </a:r>
            </a:p>
          </p:txBody>
        </p:sp>
        <p:sp>
          <p:nvSpPr>
            <p:cNvPr id="42026" name="Text Box 87"/>
            <p:cNvSpPr txBox="1">
              <a:spLocks noChangeArrowheads="1"/>
            </p:cNvSpPr>
            <p:nvPr/>
          </p:nvSpPr>
          <p:spPr bwMode="auto">
            <a:xfrm>
              <a:off x="5376" y="28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13</a:t>
              </a:r>
            </a:p>
          </p:txBody>
        </p:sp>
        <p:sp>
          <p:nvSpPr>
            <p:cNvPr id="42027" name="Text Box 88"/>
            <p:cNvSpPr txBox="1">
              <a:spLocks noChangeArrowheads="1"/>
            </p:cNvSpPr>
            <p:nvPr/>
          </p:nvSpPr>
          <p:spPr bwMode="auto">
            <a:xfrm>
              <a:off x="3984" y="297"/>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14</a:t>
              </a:r>
            </a:p>
          </p:txBody>
        </p:sp>
        <p:sp>
          <p:nvSpPr>
            <p:cNvPr id="42028" name="Text Box 89"/>
            <p:cNvSpPr txBox="1">
              <a:spLocks noChangeArrowheads="1"/>
            </p:cNvSpPr>
            <p:nvPr/>
          </p:nvSpPr>
          <p:spPr bwMode="auto">
            <a:xfrm>
              <a:off x="2688" y="297"/>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15</a:t>
              </a:r>
            </a:p>
          </p:txBody>
        </p:sp>
        <p:sp>
          <p:nvSpPr>
            <p:cNvPr id="42029" name="Text Box 90"/>
            <p:cNvSpPr txBox="1">
              <a:spLocks noChangeArrowheads="1"/>
            </p:cNvSpPr>
            <p:nvPr/>
          </p:nvSpPr>
          <p:spPr bwMode="auto">
            <a:xfrm>
              <a:off x="1344" y="33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Calibri" pitchFamily="34" charset="0"/>
                </a:rPr>
                <a:t>16</a:t>
              </a:r>
            </a:p>
          </p:txBody>
        </p:sp>
      </p:grpSp>
      <p:sp>
        <p:nvSpPr>
          <p:cNvPr id="41997" name="Rectangle 93"/>
          <p:cNvSpPr>
            <a:spLocks noChangeArrowheads="1"/>
          </p:cNvSpPr>
          <p:nvPr/>
        </p:nvSpPr>
        <p:spPr bwMode="auto">
          <a:xfrm>
            <a:off x="457200" y="76200"/>
            <a:ext cx="8229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a:solidFill>
                  <a:schemeClr val="tx2"/>
                </a:solidFill>
                <a:latin typeface="Calibri" pitchFamily="34" charset="0"/>
              </a:rPr>
              <a:t>Preliminary work for Final publication</a:t>
            </a:r>
          </a:p>
        </p:txBody>
      </p:sp>
      <p:grpSp>
        <p:nvGrpSpPr>
          <p:cNvPr id="5" name="Group 97"/>
          <p:cNvGrpSpPr>
            <a:grpSpLocks/>
          </p:cNvGrpSpPr>
          <p:nvPr/>
        </p:nvGrpSpPr>
        <p:grpSpPr bwMode="auto">
          <a:xfrm>
            <a:off x="2209800" y="609600"/>
            <a:ext cx="4724400" cy="1069975"/>
            <a:chOff x="1392" y="384"/>
            <a:chExt cx="2976" cy="674"/>
          </a:xfrm>
        </p:grpSpPr>
        <p:sp>
          <p:nvSpPr>
            <p:cNvPr id="42012" name="Text Box 49"/>
            <p:cNvSpPr txBox="1">
              <a:spLocks noChangeArrowheads="1"/>
            </p:cNvSpPr>
            <p:nvPr/>
          </p:nvSpPr>
          <p:spPr bwMode="auto">
            <a:xfrm>
              <a:off x="3120" y="384"/>
              <a:ext cx="124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Calibri" pitchFamily="34" charset="0"/>
                </a:rPr>
                <a:t>Submission of explanatory memoranda to ECI for any abnormality</a:t>
              </a:r>
            </a:p>
          </p:txBody>
        </p:sp>
        <p:sp>
          <p:nvSpPr>
            <p:cNvPr id="42013" name="Line 96"/>
            <p:cNvSpPr>
              <a:spLocks noChangeShapeType="1"/>
            </p:cNvSpPr>
            <p:nvPr/>
          </p:nvSpPr>
          <p:spPr bwMode="auto">
            <a:xfrm flipH="1">
              <a:off x="1392" y="720"/>
              <a:ext cx="384"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1999" name="Group 100"/>
          <p:cNvGrpSpPr>
            <a:grpSpLocks/>
          </p:cNvGrpSpPr>
          <p:nvPr/>
        </p:nvGrpSpPr>
        <p:grpSpPr bwMode="auto">
          <a:xfrm rot="-2675370">
            <a:off x="2368550" y="4733925"/>
            <a:ext cx="2432050" cy="2276475"/>
            <a:chOff x="1248" y="720"/>
            <a:chExt cx="1152" cy="1056"/>
          </a:xfrm>
        </p:grpSpPr>
        <p:sp>
          <p:nvSpPr>
            <p:cNvPr id="42002" name="Line 101"/>
            <p:cNvSpPr>
              <a:spLocks noChangeShapeType="1"/>
            </p:cNvSpPr>
            <p:nvPr/>
          </p:nvSpPr>
          <p:spPr bwMode="auto">
            <a:xfrm>
              <a:off x="1248" y="912"/>
              <a:ext cx="912" cy="86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Line 102"/>
            <p:cNvSpPr>
              <a:spLocks noChangeShapeType="1"/>
            </p:cNvSpPr>
            <p:nvPr/>
          </p:nvSpPr>
          <p:spPr bwMode="auto">
            <a:xfrm>
              <a:off x="1488" y="720"/>
              <a:ext cx="912" cy="864"/>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4" name="Line 103"/>
            <p:cNvSpPr>
              <a:spLocks noChangeShapeType="1"/>
            </p:cNvSpPr>
            <p:nvPr/>
          </p:nvSpPr>
          <p:spPr bwMode="auto">
            <a:xfrm flipV="1">
              <a:off x="1440" y="864"/>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Line 104"/>
            <p:cNvSpPr>
              <a:spLocks noChangeShapeType="1"/>
            </p:cNvSpPr>
            <p:nvPr/>
          </p:nvSpPr>
          <p:spPr bwMode="auto">
            <a:xfrm flipV="1">
              <a:off x="1536" y="960"/>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105"/>
            <p:cNvSpPr>
              <a:spLocks noChangeShapeType="1"/>
            </p:cNvSpPr>
            <p:nvPr/>
          </p:nvSpPr>
          <p:spPr bwMode="auto">
            <a:xfrm flipV="1">
              <a:off x="1632" y="1056"/>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7" name="Line 106"/>
            <p:cNvSpPr>
              <a:spLocks noChangeShapeType="1"/>
            </p:cNvSpPr>
            <p:nvPr/>
          </p:nvSpPr>
          <p:spPr bwMode="auto">
            <a:xfrm flipV="1">
              <a:off x="1728" y="1152"/>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107"/>
            <p:cNvSpPr>
              <a:spLocks noChangeShapeType="1"/>
            </p:cNvSpPr>
            <p:nvPr/>
          </p:nvSpPr>
          <p:spPr bwMode="auto">
            <a:xfrm flipV="1">
              <a:off x="1824" y="1248"/>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9" name="Line 108"/>
            <p:cNvSpPr>
              <a:spLocks noChangeShapeType="1"/>
            </p:cNvSpPr>
            <p:nvPr/>
          </p:nvSpPr>
          <p:spPr bwMode="auto">
            <a:xfrm flipV="1">
              <a:off x="1920" y="1344"/>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0" name="Line 109"/>
            <p:cNvSpPr>
              <a:spLocks noChangeShapeType="1"/>
            </p:cNvSpPr>
            <p:nvPr/>
          </p:nvSpPr>
          <p:spPr bwMode="auto">
            <a:xfrm flipV="1">
              <a:off x="2016" y="1440"/>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1" name="Line 110"/>
            <p:cNvSpPr>
              <a:spLocks noChangeShapeType="1"/>
            </p:cNvSpPr>
            <p:nvPr/>
          </p:nvSpPr>
          <p:spPr bwMode="auto">
            <a:xfrm flipV="1">
              <a:off x="1344" y="768"/>
              <a:ext cx="192"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2000" name="Picture 114" descr="ANd9GcTGWA0z_0zW9dO6G-zMKsUmOn676M0YhioURl9Yz3E9ibyeshcdcUDFW0Xq">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36859">
            <a:off x="463550" y="2206625"/>
            <a:ext cx="1828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Rectangle 81"/>
          <p:cNvSpPr>
            <a:spLocks noChangeArrowheads="1"/>
          </p:cNvSpPr>
          <p:nvPr/>
        </p:nvSpPr>
        <p:spPr bwMode="auto">
          <a:xfrm>
            <a:off x="7010400" y="1981200"/>
            <a:ext cx="213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Calibri" pitchFamily="34" charset="0"/>
              </a:rPr>
              <a:t>In case new EPICs/R-EPICs  are to be made, the same should be generated from the ERMS modules</a:t>
            </a:r>
          </a:p>
          <a:p>
            <a:endParaRPr lang="en-IN"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6" grpId="0"/>
      <p:bldP spid="35879" grpId="0"/>
      <p:bldP spid="35880" grpId="0"/>
      <p:bldP spid="35881" grpId="0"/>
      <p:bldP spid="35882" grpId="0"/>
      <p:bldP spid="35883" grpId="0"/>
      <p:bldP spid="358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429000" y="152400"/>
            <a:ext cx="306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u="sng">
                <a:solidFill>
                  <a:srgbClr val="CC0000"/>
                </a:solidFill>
              </a:rPr>
              <a:t>IMPORTANT SECTIONS</a:t>
            </a:r>
          </a:p>
        </p:txBody>
      </p:sp>
      <p:pic>
        <p:nvPicPr>
          <p:cNvPr id="6147" name="Picture 9" descr="0808-0710-3113-355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20646" flipV="1">
            <a:off x="456407" y="457993"/>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1"/>
          <p:cNvSpPr>
            <a:spLocks noGrp="1"/>
          </p:cNvSpPr>
          <p:nvPr>
            <p:ph type="sldNum" sz="quarter" idx="12"/>
          </p:nvPr>
        </p:nvSpPr>
        <p:spPr bwMode="auto">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9F1C439-3DF6-473E-AF3F-D5017008EADC}" type="slidenum">
              <a:rPr lang="en-US" sz="1400" smtClean="0"/>
              <a:pPr eaLnBrk="1" hangingPunct="1">
                <a:defRPr/>
              </a:pPr>
              <a:t>4</a:t>
            </a:fld>
            <a:endParaRPr lang="en-US" sz="1400" smtClean="0"/>
          </a:p>
        </p:txBody>
      </p:sp>
      <p:sp>
        <p:nvSpPr>
          <p:cNvPr id="3" name="Rectangle 2"/>
          <p:cNvSpPr/>
          <p:nvPr/>
        </p:nvSpPr>
        <p:spPr>
          <a:xfrm>
            <a:off x="762000" y="801688"/>
            <a:ext cx="7953375" cy="3846512"/>
          </a:xfrm>
          <a:prstGeom prst="rect">
            <a:avLst/>
          </a:prstGeom>
        </p:spPr>
        <p:txBody>
          <a:bodyPr>
            <a:spAutoFit/>
          </a:bodyPr>
          <a:lstStyle/>
          <a:p>
            <a:pPr algn="ctr">
              <a:defRPr/>
            </a:pPr>
            <a:r>
              <a:rPr lang="en-IN" sz="3200" b="1" dirty="0">
                <a:solidFill>
                  <a:srgbClr val="FF0000"/>
                </a:solidFill>
              </a:rPr>
              <a:t> Constitution of India-</a:t>
            </a:r>
          </a:p>
          <a:p>
            <a:pPr>
              <a:defRPr/>
            </a:pPr>
            <a:r>
              <a:rPr lang="en-IN" b="1" dirty="0">
                <a:solidFill>
                  <a:schemeClr val="accent5">
                    <a:lumMod val="75000"/>
                  </a:schemeClr>
                </a:solidFill>
              </a:rPr>
              <a:t> </a:t>
            </a:r>
            <a:endParaRPr lang="en-IN" sz="2000" b="1" dirty="0"/>
          </a:p>
          <a:p>
            <a:pPr>
              <a:defRPr/>
            </a:pPr>
            <a:r>
              <a:rPr lang="en-IN" b="1" dirty="0"/>
              <a:t> </a:t>
            </a:r>
            <a:r>
              <a:rPr lang="en-IN" b="1" dirty="0">
                <a:solidFill>
                  <a:schemeClr val="accent5">
                    <a:lumMod val="75000"/>
                  </a:schemeClr>
                </a:solidFill>
              </a:rPr>
              <a:t>Article 326-</a:t>
            </a:r>
            <a:r>
              <a:rPr lang="en-IN" b="1" dirty="0"/>
              <a:t> </a:t>
            </a:r>
            <a:r>
              <a:rPr lang="en-IN" sz="2000" b="1" dirty="0"/>
              <a:t>The elections to the House of the People and to the Legislative Assembly of every State shall be on </a:t>
            </a:r>
            <a:r>
              <a:rPr lang="en-IN" sz="2000" b="1" dirty="0">
                <a:solidFill>
                  <a:srgbClr val="FF5050"/>
                </a:solidFill>
              </a:rPr>
              <a:t>the  basis of adult suffrage</a:t>
            </a:r>
            <a:r>
              <a:rPr lang="en-IN" sz="2000" b="1" dirty="0"/>
              <a:t>; that is to say, every person who  is a citizen of India and who is not less than 18 [eighteen  years] of age on such date as may be fixed in that behalf by or under any law made by the appropriate Legislature and is not otherwise disqualified under this Constitution or any law made by the appropriate Legislature on the ground of non-residence, unsoundness of mind, crime or corrupt or illegal practice, shall be entitled to be registered as a voter at any such election</a:t>
            </a:r>
            <a:r>
              <a:rPr lang="en-IN" dirty="0"/>
              <a:t>.</a:t>
            </a:r>
            <a:endParaRPr lang="en-IN" sz="2000"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t>What is BLO Register? </a:t>
            </a:r>
            <a:endParaRPr lang="en-US" smtClean="0"/>
          </a:p>
        </p:txBody>
      </p:sp>
      <p:sp>
        <p:nvSpPr>
          <p:cNvPr id="43011" name="Content Placeholder 2"/>
          <p:cNvSpPr>
            <a:spLocks noGrp="1"/>
          </p:cNvSpPr>
          <p:nvPr>
            <p:ph idx="1"/>
          </p:nvPr>
        </p:nvSpPr>
        <p:spPr/>
        <p:txBody>
          <a:bodyPr/>
          <a:lstStyle/>
          <a:p>
            <a:pPr>
              <a:buFont typeface="Arial" charset="0"/>
              <a:buNone/>
            </a:pPr>
            <a:r>
              <a:rPr lang="en-US" b="1" smtClean="0"/>
              <a:t>   - To be maintained by Booth Level Officer</a:t>
            </a:r>
            <a:br>
              <a:rPr lang="en-US" b="1" smtClean="0"/>
            </a:br>
            <a:r>
              <a:rPr lang="en-US" b="1" smtClean="0"/>
              <a:t/>
            </a:r>
            <a:br>
              <a:rPr lang="en-US" b="1" smtClean="0"/>
            </a:br>
            <a:r>
              <a:rPr lang="en-US" b="1" smtClean="0"/>
              <a:t>- Is printed part-wise </a:t>
            </a:r>
            <a:br>
              <a:rPr lang="en-US" b="1" smtClean="0"/>
            </a:br>
            <a:r>
              <a:rPr lang="en-US" b="1" smtClean="0"/>
              <a:t/>
            </a:r>
            <a:br>
              <a:rPr lang="en-US" b="1" smtClean="0"/>
            </a:br>
            <a:r>
              <a:rPr lang="en-US" b="1" smtClean="0"/>
              <a:t>- IS THE BASIC DOCUMENT FROM WHERE ALL ACTION RELATING to DRAFT ROLLS 2012 FLOWS</a:t>
            </a: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685800"/>
            <a:ext cx="8229600" cy="762000"/>
          </a:xfrm>
        </p:spPr>
        <p:txBody>
          <a:bodyPr/>
          <a:lstStyle/>
          <a:p>
            <a:pPr eaLnBrk="1" hangingPunct="1"/>
            <a:r>
              <a:rPr lang="en-US" sz="2800" b="1" u="sng" smtClean="0"/>
              <a:t>WHAT IS BLO REGISTER </a:t>
            </a:r>
          </a:p>
        </p:txBody>
      </p:sp>
      <p:sp>
        <p:nvSpPr>
          <p:cNvPr id="6147" name="Rectangle 3"/>
          <p:cNvSpPr>
            <a:spLocks noGrp="1" noChangeArrowheads="1"/>
          </p:cNvSpPr>
          <p:nvPr>
            <p:ph type="body" idx="1"/>
          </p:nvPr>
        </p:nvSpPr>
        <p:spPr>
          <a:xfrm>
            <a:off x="457200" y="1447800"/>
            <a:ext cx="8229600" cy="4373563"/>
          </a:xfrm>
        </p:spPr>
        <p:txBody>
          <a:bodyPr rtlCol="0">
            <a:normAutofit fontScale="92500" lnSpcReduction="20000"/>
          </a:bodyPr>
          <a:lstStyle/>
          <a:p>
            <a:pPr marL="609600" indent="-609600" algn="just" eaLnBrk="1" fontAlgn="auto" hangingPunct="1">
              <a:lnSpc>
                <a:spcPct val="80000"/>
              </a:lnSpc>
              <a:spcAft>
                <a:spcPts val="0"/>
              </a:spcAft>
              <a:buFont typeface="Wingdings" pitchFamily="2" charset="2"/>
              <a:buChar char="Ø"/>
              <a:defRPr/>
            </a:pPr>
            <a:r>
              <a:rPr lang="en-US" sz="2800" b="1" dirty="0" smtClean="0"/>
              <a:t>BLO REGISTER COMPRISES OF THREE PARTS  :</a:t>
            </a:r>
          </a:p>
          <a:p>
            <a:pPr marL="609600" indent="-609600" algn="just" eaLnBrk="1" fontAlgn="auto" hangingPunct="1">
              <a:lnSpc>
                <a:spcPct val="80000"/>
              </a:lnSpc>
              <a:spcAft>
                <a:spcPts val="0"/>
              </a:spcAft>
              <a:buFont typeface="Wingdings" pitchFamily="2" charset="2"/>
              <a:buChar char="Ø"/>
              <a:defRPr/>
            </a:pPr>
            <a:r>
              <a:rPr lang="en-US" sz="3000" dirty="0" smtClean="0"/>
              <a:t>First Part has some Basic Information</a:t>
            </a:r>
          </a:p>
          <a:p>
            <a:pPr marL="609600" indent="-609600" algn="just" eaLnBrk="1" fontAlgn="auto" hangingPunct="1">
              <a:lnSpc>
                <a:spcPct val="80000"/>
              </a:lnSpc>
              <a:spcAft>
                <a:spcPts val="0"/>
              </a:spcAft>
              <a:buFont typeface="Wingdings" pitchFamily="2" charset="2"/>
              <a:buChar char="Ø"/>
              <a:defRPr/>
            </a:pPr>
            <a:r>
              <a:rPr lang="en-US" sz="3000" dirty="0" smtClean="0"/>
              <a:t>There are two annexure</a:t>
            </a:r>
          </a:p>
          <a:p>
            <a:pPr marL="609600" indent="-609600" algn="just" eaLnBrk="1" fontAlgn="auto" hangingPunct="1">
              <a:lnSpc>
                <a:spcPct val="80000"/>
              </a:lnSpc>
              <a:spcAft>
                <a:spcPts val="0"/>
              </a:spcAft>
              <a:buFont typeface="Wingdings" pitchFamily="2" charset="2"/>
              <a:buChar char="v"/>
              <a:defRPr/>
            </a:pPr>
            <a:endParaRPr lang="en-US" sz="2800" dirty="0" smtClean="0"/>
          </a:p>
          <a:p>
            <a:pPr marL="609600" indent="-609600" algn="just" eaLnBrk="1" fontAlgn="auto" hangingPunct="1">
              <a:lnSpc>
                <a:spcPct val="80000"/>
              </a:lnSpc>
              <a:spcAft>
                <a:spcPts val="0"/>
              </a:spcAft>
              <a:buFont typeface="Arial" pitchFamily="34" charset="0"/>
              <a:buNone/>
              <a:defRPr/>
            </a:pPr>
            <a:r>
              <a:rPr lang="en-US" sz="3000" b="1" u="sng" dirty="0" smtClean="0"/>
              <a:t>ANNEXURE-I </a:t>
            </a:r>
          </a:p>
          <a:p>
            <a:pPr marL="609600" indent="-609600" algn="just" eaLnBrk="1" fontAlgn="auto" hangingPunct="1">
              <a:lnSpc>
                <a:spcPct val="80000"/>
              </a:lnSpc>
              <a:spcAft>
                <a:spcPts val="0"/>
              </a:spcAft>
              <a:buFont typeface="Arial" pitchFamily="34" charset="0"/>
              <a:buNone/>
              <a:defRPr/>
            </a:pPr>
            <a:endParaRPr lang="en-US" sz="3000" u="sng" dirty="0" smtClean="0"/>
          </a:p>
          <a:p>
            <a:pPr marL="609600" indent="-609600" algn="just" eaLnBrk="1" fontAlgn="auto" hangingPunct="1">
              <a:lnSpc>
                <a:spcPct val="80000"/>
              </a:lnSpc>
              <a:spcAft>
                <a:spcPts val="0"/>
              </a:spcAft>
              <a:buFont typeface="Wingdings" pitchFamily="2" charset="2"/>
              <a:buChar char="v"/>
              <a:defRPr/>
            </a:pPr>
            <a:r>
              <a:rPr lang="en-US" sz="2600" dirty="0" smtClean="0"/>
              <a:t>This is for confirming the existing entries of electors in the roll. </a:t>
            </a:r>
          </a:p>
          <a:p>
            <a:pPr marL="609600" indent="-609600" algn="just" eaLnBrk="1" fontAlgn="auto" hangingPunct="1">
              <a:lnSpc>
                <a:spcPct val="80000"/>
              </a:lnSpc>
              <a:spcAft>
                <a:spcPts val="0"/>
              </a:spcAft>
              <a:buFont typeface="Wingdings" pitchFamily="2" charset="2"/>
              <a:buChar char="v"/>
              <a:defRPr/>
            </a:pPr>
            <a:endParaRPr lang="en-US" sz="2600" dirty="0" smtClean="0"/>
          </a:p>
          <a:p>
            <a:pPr marL="609600" indent="-609600" algn="just" eaLnBrk="1" fontAlgn="auto" hangingPunct="1">
              <a:lnSpc>
                <a:spcPct val="80000"/>
              </a:lnSpc>
              <a:spcAft>
                <a:spcPts val="0"/>
              </a:spcAft>
              <a:buFont typeface="Wingdings" pitchFamily="2" charset="2"/>
              <a:buChar char="v"/>
              <a:defRPr/>
            </a:pPr>
            <a:r>
              <a:rPr lang="en-US" sz="2600" dirty="0" smtClean="0"/>
              <a:t>The BLO makes corrections thereof if required</a:t>
            </a:r>
          </a:p>
          <a:p>
            <a:pPr marL="609600" indent="-609600" algn="just" eaLnBrk="1" fontAlgn="auto" hangingPunct="1">
              <a:lnSpc>
                <a:spcPct val="80000"/>
              </a:lnSpc>
              <a:spcAft>
                <a:spcPts val="0"/>
              </a:spcAft>
              <a:buFont typeface="Wingdings" pitchFamily="2" charset="2"/>
              <a:buChar char="v"/>
              <a:defRPr/>
            </a:pPr>
            <a:endParaRPr lang="en-US" sz="2600" dirty="0" smtClean="0"/>
          </a:p>
          <a:p>
            <a:pPr marL="609600" indent="-609600" algn="just" eaLnBrk="1" fontAlgn="auto" hangingPunct="1">
              <a:lnSpc>
                <a:spcPct val="80000"/>
              </a:lnSpc>
              <a:spcAft>
                <a:spcPts val="0"/>
              </a:spcAft>
              <a:buFont typeface="Wingdings" pitchFamily="2" charset="2"/>
              <a:buChar char="v"/>
              <a:defRPr/>
            </a:pPr>
            <a:r>
              <a:rPr lang="en-US" sz="2600" dirty="0" smtClean="0"/>
              <a:t>In addition- birth date, number of years of stay and </a:t>
            </a:r>
            <a:r>
              <a:rPr lang="en-US" sz="2600" dirty="0" err="1" smtClean="0"/>
              <a:t>tel</a:t>
            </a:r>
            <a:r>
              <a:rPr lang="en-US" sz="2600" dirty="0" smtClean="0"/>
              <a:t> no. are taken</a:t>
            </a:r>
          </a:p>
          <a:p>
            <a:pPr marL="0" indent="0" algn="just" eaLnBrk="1" fontAlgn="auto" hangingPunct="1">
              <a:lnSpc>
                <a:spcPct val="80000"/>
              </a:lnSpc>
              <a:spcAft>
                <a:spcPts val="0"/>
              </a:spcAft>
              <a:buFont typeface="Arial" charset="0"/>
              <a:buNone/>
              <a:defRPr/>
            </a:pP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u="sng" smtClean="0"/>
              <a:t>ANNEXURE-II</a:t>
            </a:r>
            <a:endParaRPr lang="en-US" smtClean="0"/>
          </a:p>
        </p:txBody>
      </p:sp>
      <p:sp>
        <p:nvSpPr>
          <p:cNvPr id="35843" name="Rectangle 3"/>
          <p:cNvSpPr>
            <a:spLocks noGrp="1" noChangeArrowheads="1"/>
          </p:cNvSpPr>
          <p:nvPr>
            <p:ph type="body" idx="1"/>
          </p:nvPr>
        </p:nvSpPr>
        <p:spPr/>
        <p:txBody>
          <a:bodyPr/>
          <a:lstStyle/>
          <a:p>
            <a:pPr algn="just" eaLnBrk="1" hangingPunct="1">
              <a:lnSpc>
                <a:spcPct val="90000"/>
              </a:lnSpc>
              <a:buFont typeface="Wingdings" pitchFamily="2" charset="2"/>
              <a:buChar char="v"/>
              <a:defRPr/>
            </a:pPr>
            <a:r>
              <a:rPr lang="en-US" sz="2800" u="sng" dirty="0" smtClean="0"/>
              <a:t>IT HAS THREE PARTS</a:t>
            </a:r>
          </a:p>
          <a:p>
            <a:pPr algn="just" eaLnBrk="1" hangingPunct="1">
              <a:lnSpc>
                <a:spcPct val="90000"/>
              </a:lnSpc>
              <a:buFont typeface="Arial" charset="0"/>
              <a:buNone/>
              <a:defRPr/>
            </a:pPr>
            <a:endParaRPr lang="en-US" sz="3600" u="sng" dirty="0" smtClean="0"/>
          </a:p>
          <a:p>
            <a:pPr marL="514350" indent="-514350" algn="just" eaLnBrk="1" hangingPunct="1">
              <a:lnSpc>
                <a:spcPct val="90000"/>
              </a:lnSpc>
              <a:buFont typeface="Arial" charset="0"/>
              <a:buAutoNum type="arabicPeriod"/>
              <a:defRPr/>
            </a:pPr>
            <a:r>
              <a:rPr lang="en-US" sz="2800" b="1" dirty="0" smtClean="0"/>
              <a:t>Newly developed areas / societies / apartments etc. to be located and entered by the BLO.</a:t>
            </a:r>
          </a:p>
          <a:p>
            <a:pPr marL="514350" indent="-514350" algn="just" eaLnBrk="1" hangingPunct="1">
              <a:lnSpc>
                <a:spcPct val="90000"/>
              </a:lnSpc>
              <a:buFont typeface="Arial" charset="0"/>
              <a:buAutoNum type="arabicPeriod"/>
              <a:defRPr/>
            </a:pPr>
            <a:endParaRPr lang="en-US" sz="2800" b="1" dirty="0" smtClean="0"/>
          </a:p>
          <a:p>
            <a:pPr algn="just" eaLnBrk="1" hangingPunct="1">
              <a:lnSpc>
                <a:spcPct val="90000"/>
              </a:lnSpc>
              <a:buFont typeface="Arial" charset="0"/>
              <a:buNone/>
              <a:defRPr/>
            </a:pPr>
            <a:r>
              <a:rPr lang="en-US" sz="2800" b="1" dirty="0" smtClean="0"/>
              <a:t>2. Newly arrived in that part and newly eligible electors and other electors left out in the electoral rolls to be identified</a:t>
            </a:r>
          </a:p>
          <a:p>
            <a:pPr algn="just" eaLnBrk="1" hangingPunct="1">
              <a:lnSpc>
                <a:spcPct val="90000"/>
              </a:lnSpc>
              <a:buFont typeface="Arial" charset="0"/>
              <a:buNone/>
              <a:defRPr/>
            </a:pPr>
            <a:endParaRPr lang="en-US" sz="2800" b="1" dirty="0" smtClean="0"/>
          </a:p>
          <a:p>
            <a:pPr algn="just" eaLnBrk="1" hangingPunct="1">
              <a:lnSpc>
                <a:spcPct val="90000"/>
              </a:lnSpc>
              <a:buFont typeface="Arial" charset="0"/>
              <a:buNone/>
              <a:defRPr/>
            </a:pPr>
            <a:r>
              <a:rPr lang="en-US" sz="2800" b="1" dirty="0" smtClean="0"/>
              <a:t>3.  Population and gender ratio of that part</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p:txBody>
          <a:bodyPr/>
          <a:lstStyle/>
          <a:p>
            <a:r>
              <a:rPr lang="en-US" b="1" smtClean="0">
                <a:solidFill>
                  <a:srgbClr val="FF0000"/>
                </a:solidFill>
              </a:rPr>
              <a:t>What does the BLO register look like ?</a:t>
            </a:r>
          </a:p>
        </p:txBody>
      </p:sp>
      <p:sp>
        <p:nvSpPr>
          <p:cNvPr id="3" name="Subtitle 2"/>
          <p:cNvSpPr>
            <a:spLocks noGrp="1"/>
          </p:cNvSpPr>
          <p:nvPr>
            <p:ph type="subTitle" idx="1"/>
          </p:nvPr>
        </p:nvSpPr>
        <p:spPr>
          <a:xfrm>
            <a:off x="1371600" y="3886200"/>
            <a:ext cx="6400800" cy="1371600"/>
          </a:xfrm>
        </p:spPr>
        <p:txBody>
          <a:bodyPr/>
          <a:lstStyle/>
          <a:p>
            <a:pPr>
              <a:defRPr/>
            </a:pPr>
            <a:r>
              <a:rPr lang="en-US" sz="2400" dirty="0" smtClean="0">
                <a:solidFill>
                  <a:srgbClr val="00B0F0"/>
                </a:solidFill>
              </a:rPr>
              <a:t>Note -To have a clear idea , real and model  BLO registers being used in the state has to be shown during training </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2400" b="1" u="sng" smtClean="0"/>
              <a:t>THE RECORD TO BE SUBMITTED BY BLO AFTER THE HOUSE-TO-HOUSE VERIFICATION</a:t>
            </a:r>
          </a:p>
        </p:txBody>
      </p:sp>
      <p:sp>
        <p:nvSpPr>
          <p:cNvPr id="47107" name="Rectangle 3"/>
          <p:cNvSpPr>
            <a:spLocks noGrp="1" noChangeArrowheads="1"/>
          </p:cNvSpPr>
          <p:nvPr>
            <p:ph type="body" idx="1"/>
          </p:nvPr>
        </p:nvSpPr>
        <p:spPr/>
        <p:txBody>
          <a:bodyPr/>
          <a:lstStyle/>
          <a:p>
            <a:pPr eaLnBrk="1" hangingPunct="1">
              <a:buFont typeface="Wingdings" pitchFamily="2" charset="2"/>
              <a:buChar char="v"/>
            </a:pPr>
            <a:r>
              <a:rPr lang="en-US" sz="2000" smtClean="0"/>
              <a:t>BLO REGISTER</a:t>
            </a:r>
          </a:p>
          <a:p>
            <a:pPr eaLnBrk="1" hangingPunct="1">
              <a:buFont typeface="Wingdings" pitchFamily="2" charset="2"/>
              <a:buChar char="v"/>
            </a:pPr>
            <a:r>
              <a:rPr lang="en-US" sz="2000" smtClean="0"/>
              <a:t>FORM-6, FORM-7,FORM-8, FORM 8A ALONG WITH NECESSARY EVIDENCE &amp; MANUSCRIPT</a:t>
            </a:r>
          </a:p>
          <a:p>
            <a:pPr eaLnBrk="1" hangingPunct="1">
              <a:buFont typeface="Wingdings" pitchFamily="2" charset="2"/>
              <a:buChar char="v"/>
            </a:pPr>
            <a:r>
              <a:rPr lang="en-US" sz="2000" smtClean="0"/>
              <a:t>THE PRE PRINTED RECEIPTS ALONG WITH COLLECTED PHOTOGRAPHS</a:t>
            </a:r>
          </a:p>
          <a:p>
            <a:pPr eaLnBrk="1" hangingPunct="1">
              <a:buFont typeface="Wingdings" pitchFamily="2" charset="2"/>
              <a:buChar char="v"/>
            </a:pPr>
            <a:r>
              <a:rPr lang="en-US" sz="2000" smtClean="0"/>
              <a:t>LIST OF RESIDUAL PER/EPIC AND ACTION TAKEN TO MAXIMISE IT</a:t>
            </a:r>
          </a:p>
          <a:p>
            <a:pPr eaLnBrk="1" hangingPunct="1">
              <a:buFont typeface="Wingdings" pitchFamily="2" charset="2"/>
              <a:buChar char="v"/>
            </a:pPr>
            <a:r>
              <a:rPr lang="en-US" sz="2000" smtClean="0"/>
              <a:t>LIST OF EXPIRED/SHIFTED/REPEATED and ACTION TAKEN</a:t>
            </a:r>
          </a:p>
          <a:p>
            <a:pPr eaLnBrk="1" hangingPunct="1">
              <a:buFont typeface="Wingdings" pitchFamily="2" charset="2"/>
              <a:buChar char="v"/>
            </a:pPr>
            <a:r>
              <a:rPr lang="en-US" sz="2000" smtClean="0"/>
              <a:t>LIST OF ELIGIBLE PERSONS YET TO FILL FORMS/ENROLL</a:t>
            </a:r>
          </a:p>
          <a:p>
            <a:pPr eaLnBrk="1" hangingPunct="1">
              <a:buFont typeface="Wingdings" pitchFamily="2" charset="2"/>
              <a:buChar char="v"/>
            </a:pPr>
            <a:r>
              <a:rPr lang="en-US" sz="2000" smtClean="0"/>
              <a:t>STATEMENT OF </a:t>
            </a:r>
            <a:r>
              <a:rPr lang="en-US" sz="2000" b="1" smtClean="0"/>
              <a:t>STATISTICAL INFORMATION </a:t>
            </a:r>
            <a:r>
              <a:rPr lang="en-US" sz="2000" smtClean="0"/>
              <a:t>OF POPULATION/GENDER/AGE COHORT IN THE PART</a:t>
            </a:r>
          </a:p>
          <a:p>
            <a:pPr eaLnBrk="1" hangingPunct="1">
              <a:buFont typeface="Wingdings" pitchFamily="2" charset="2"/>
              <a:buChar char="v"/>
            </a:pPr>
            <a:endParaRPr lang="en-US" sz="2000" smtClean="0"/>
          </a:p>
          <a:p>
            <a:pPr eaLnBrk="1" hangingPunct="1"/>
            <a:endParaRPr lang="en-US" sz="2000" smtClean="0"/>
          </a:p>
          <a:p>
            <a:pPr eaLnBrk="1" hangingPunct="1"/>
            <a:endParaRPr lang="en-US" sz="18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BLO Register has been given again </a:t>
            </a:r>
          </a:p>
        </p:txBody>
      </p:sp>
      <p:sp>
        <p:nvSpPr>
          <p:cNvPr id="48131" name="Content Placeholder 2"/>
          <p:cNvSpPr>
            <a:spLocks noGrp="1"/>
          </p:cNvSpPr>
          <p:nvPr>
            <p:ph idx="1"/>
          </p:nvPr>
        </p:nvSpPr>
        <p:spPr/>
        <p:txBody>
          <a:bodyPr/>
          <a:lstStyle/>
          <a:p>
            <a:pPr eaLnBrk="1" hangingPunct="1"/>
            <a:r>
              <a:rPr lang="en-US" smtClean="0"/>
              <a:t>The new register is based on draft rolls</a:t>
            </a:r>
          </a:p>
          <a:p>
            <a:pPr eaLnBrk="1" hangingPunct="1"/>
            <a:r>
              <a:rPr lang="en-US" smtClean="0"/>
              <a:t>The BLO is now expected to do house to house verification for the following purposes only :</a:t>
            </a:r>
          </a:p>
          <a:p>
            <a:pPr lvl="1" eaLnBrk="1" hangingPunct="1"/>
            <a:r>
              <a:rPr lang="en-US" sz="2000" smtClean="0"/>
              <a:t>Enquire each case of E/S/R and take action as per procedure</a:t>
            </a:r>
          </a:p>
          <a:p>
            <a:pPr lvl="1" eaLnBrk="1" hangingPunct="1"/>
            <a:r>
              <a:rPr lang="en-US" sz="2000" smtClean="0"/>
              <a:t>Maximise PER/EPIC to almost 100%</a:t>
            </a:r>
          </a:p>
          <a:p>
            <a:pPr lvl="1" eaLnBrk="1" hangingPunct="1"/>
            <a:r>
              <a:rPr lang="en-US" sz="2000" smtClean="0"/>
              <a:t>Deduplicate</a:t>
            </a:r>
          </a:p>
          <a:p>
            <a:pPr lvl="1" eaLnBrk="1" hangingPunct="1"/>
            <a:r>
              <a:rPr lang="en-US" sz="2000" smtClean="0"/>
              <a:t>Enroll all 18+ and others left out</a:t>
            </a:r>
          </a:p>
          <a:p>
            <a:pPr lvl="1" eaLnBrk="1" hangingPunct="1"/>
            <a:r>
              <a:rPr lang="en-US" sz="2000" smtClean="0"/>
              <a:t>Check on similar numbers for EPIC</a:t>
            </a:r>
          </a:p>
          <a:p>
            <a:pPr lvl="1" eaLnBrk="1" hangingPunct="1"/>
            <a:r>
              <a:rPr lang="en-US" sz="2000" smtClean="0"/>
              <a:t>Check all new construction sites that are populated for enrollment</a:t>
            </a:r>
          </a:p>
          <a:p>
            <a:pPr lvl="1" eaLnBrk="1" hangingPunct="1"/>
            <a:endParaRPr lang="en-US" sz="2000" smtClean="0"/>
          </a:p>
          <a:p>
            <a:pPr lvl="1"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US" smtClean="0"/>
          </a:p>
        </p:txBody>
      </p:sp>
      <p:sp>
        <p:nvSpPr>
          <p:cNvPr id="49155" name="Content Placeholder 2"/>
          <p:cNvSpPr>
            <a:spLocks noGrp="1"/>
          </p:cNvSpPr>
          <p:nvPr>
            <p:ph idx="1"/>
          </p:nvPr>
        </p:nvSpPr>
        <p:spPr/>
        <p:txBody>
          <a:bodyPr/>
          <a:lstStyle/>
          <a:p>
            <a:pPr eaLnBrk="1" hangingPunct="1"/>
            <a:r>
              <a:rPr lang="en-US" smtClean="0"/>
              <a:t>All BLOs have also been instructed to leave a letter regarding their visit in all houses found locked during this H2H visit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p:txBody>
          <a:bodyPr/>
          <a:lstStyle/>
          <a:p>
            <a:r>
              <a:rPr lang="en-US" b="1" smtClean="0">
                <a:solidFill>
                  <a:srgbClr val="FF0000"/>
                </a:solidFill>
              </a:rPr>
              <a:t>Maximising PER/EPIC</a:t>
            </a:r>
            <a:br>
              <a:rPr lang="en-US" b="1" smtClean="0">
                <a:solidFill>
                  <a:srgbClr val="FF0000"/>
                </a:solidFill>
              </a:rPr>
            </a:br>
            <a:r>
              <a:rPr lang="en-US" sz="3200" b="1" smtClean="0">
                <a:solidFill>
                  <a:srgbClr val="FF0000"/>
                </a:solidFill>
              </a:rPr>
              <a:t>Application/receipts we give while collecting photos</a:t>
            </a:r>
            <a:endParaRPr lang="en-US" b="1" smtClean="0">
              <a:solidFill>
                <a:srgbClr val="FF0000"/>
              </a:solidFill>
            </a:endParaRPr>
          </a:p>
        </p:txBody>
      </p:sp>
      <p:sp>
        <p:nvSpPr>
          <p:cNvPr id="3" name="Subtitle 2"/>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r>
              <a:rPr lang="en-US" b="1" smtClean="0">
                <a:solidFill>
                  <a:srgbClr val="FF0000"/>
                </a:solidFill>
              </a:rPr>
              <a:t> Statistical tools to analyze the  roll .</a:t>
            </a:r>
          </a:p>
        </p:txBody>
      </p:sp>
      <p:sp>
        <p:nvSpPr>
          <p:cNvPr id="51203" name="Subtitle 2"/>
          <p:cNvSpPr>
            <a:spLocks noGrp="1"/>
          </p:cNvSpPr>
          <p:nvPr>
            <p:ph type="subTitle" idx="1"/>
          </p:nvPr>
        </p:nvSpPr>
        <p:spPr/>
        <p:txBody>
          <a:bodyPr/>
          <a:lstStyle/>
          <a:p>
            <a:r>
              <a:rPr lang="en-US" sz="2400" smtClean="0">
                <a:solidFill>
                  <a:srgbClr val="00B0F0"/>
                </a:solidFill>
              </a:rPr>
              <a:t>Objective- To assess the gaps and contradictions and make suitable strategies to meet the gaps.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Draft Roll in Summary Revision- Statistical Analysis</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l="2380" r="4762" b="3999"/>
          <a:stretch>
            <a:fillRect/>
          </a:stretch>
        </p:blipFill>
        <p:spPr bwMode="auto">
          <a:xfrm>
            <a:off x="2124075" y="1219200"/>
            <a:ext cx="5267325" cy="541020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Box 6"/>
          <p:cNvSpPr txBox="1">
            <a:spLocks noChangeArrowheads="1"/>
          </p:cNvSpPr>
          <p:nvPr/>
        </p:nvSpPr>
        <p:spPr bwMode="auto">
          <a:xfrm>
            <a:off x="228600" y="1379538"/>
            <a:ext cx="174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Polling Station wise elector information (Gender Ratio)</a:t>
            </a:r>
          </a:p>
        </p:txBody>
      </p:sp>
      <p:sp>
        <p:nvSpPr>
          <p:cNvPr id="52229" name="Rectangle 10"/>
          <p:cNvSpPr>
            <a:spLocks noChangeArrowheads="1"/>
          </p:cNvSpPr>
          <p:nvPr/>
        </p:nvSpPr>
        <p:spPr bwMode="auto">
          <a:xfrm>
            <a:off x="1828800" y="762000"/>
            <a:ext cx="561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C0000"/>
                </a:solidFill>
                <a:latin typeface="Calibri" pitchFamily="34" charset="0"/>
              </a:rPr>
              <a:t>Providing elector information in requisite formats</a:t>
            </a:r>
            <a:r>
              <a:rPr lang="en-US">
                <a:latin typeface="Calibri" pitchFamily="34" charset="0"/>
              </a:rPr>
              <a:t> </a:t>
            </a:r>
          </a:p>
          <a:p>
            <a:endParaRPr lang="en-US" b="1">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0"/>
            <a:ext cx="8382000" cy="609600"/>
          </a:xfrm>
        </p:spPr>
        <p:txBody>
          <a:bodyPr/>
          <a:lstStyle/>
          <a:p>
            <a:pPr eaLnBrk="1" hangingPunct="1">
              <a:defRPr/>
            </a:pPr>
            <a:r>
              <a:rPr lang="en-US" b="1" dirty="0" smtClean="0"/>
              <a:t> Role of Roll Observers</a:t>
            </a:r>
          </a:p>
          <a:p>
            <a:pPr algn="l" eaLnBrk="1" hangingPunct="1">
              <a:buFont typeface="Courier New" pitchFamily="49" charset="0"/>
              <a:buChar char="o"/>
              <a:defRPr/>
            </a:pPr>
            <a:r>
              <a:rPr lang="en-US" sz="2400" b="1" dirty="0" smtClean="0"/>
              <a:t>	</a:t>
            </a:r>
            <a:r>
              <a:rPr lang="en-US" sz="2000" b="1" dirty="0" smtClean="0"/>
              <a:t>The roll observers are appointed by the ECI  to  take field visits  to assess the quality of roll revision works and to suggest mid course interventions , if any needed during the  roll revision time.</a:t>
            </a:r>
          </a:p>
          <a:p>
            <a:pPr algn="l" eaLnBrk="1" hangingPunct="1">
              <a:buFont typeface="Courier New" pitchFamily="49" charset="0"/>
              <a:buChar char="o"/>
              <a:defRPr/>
            </a:pPr>
            <a:r>
              <a:rPr lang="en-US" sz="2000" b="1" dirty="0" smtClean="0"/>
              <a:t>          All Divisional Commissioners are ER Observers for the ACs comprised within the districts under their jurisdiction. For State/UT without DC system and/or where needed, ECI may also appoint senior officers  of the same State or from outside the state as ER Observers.</a:t>
            </a:r>
          </a:p>
          <a:p>
            <a:pPr algn="l" eaLnBrk="1" hangingPunct="1">
              <a:buFont typeface="Courier New" pitchFamily="49" charset="0"/>
              <a:buChar char="o"/>
              <a:defRPr/>
            </a:pPr>
            <a:r>
              <a:rPr lang="en-US" sz="2000" b="1" dirty="0" smtClean="0"/>
              <a:t>        Roll Observers need to make minimum 3 visits and give report  to ECI . The Commission has made standard checklists.  Report has to be shared with the CEO  of the state who shall take necessary corrective steps , under intimation to the ECI.</a:t>
            </a:r>
          </a:p>
          <a:p>
            <a:pPr algn="l" eaLnBrk="1" hangingPunct="1">
              <a:buFont typeface="Courier New" pitchFamily="49" charset="0"/>
              <a:buChar char="o"/>
              <a:defRPr/>
            </a:pPr>
            <a:r>
              <a:rPr lang="en-US" sz="2000" b="1" dirty="0" smtClean="0"/>
              <a:t>           As of now, no honorarium  is paid to Roll Observers.</a:t>
            </a:r>
          </a:p>
          <a:p>
            <a:pPr algn="l" eaLnBrk="1" hangingPunct="1">
              <a:buFont typeface="Courier New" pitchFamily="49" charset="0"/>
              <a:buChar char="o"/>
              <a:defRPr/>
            </a:pPr>
            <a:r>
              <a:rPr lang="en-US" sz="2000" b="1" dirty="0" smtClean="0"/>
              <a:t>            During the period of duty, like all the officers and staff deployed for roll revision , they are also deemed to be on deputation to the ECI and subject to discipline and control of the ECI under section 13 CC of the RPA.  </a:t>
            </a:r>
          </a:p>
          <a:p>
            <a:pPr algn="l" eaLnBrk="1" hangingPunct="1">
              <a:buFont typeface="Courier New" pitchFamily="49" charset="0"/>
              <a:buChar char="o"/>
              <a:defRPr/>
            </a:pPr>
            <a:r>
              <a:rPr lang="en-US" sz="2000" b="1" dirty="0" smtClean="0"/>
              <a:t> 	If any key election officer such as DEO, ERO /AERO  and Roll Observer need be transferred during revision period , ECI’s specific written prior approval is required. In other cases , including BLO, CEO is competent to decide.</a:t>
            </a:r>
          </a:p>
          <a:p>
            <a:pPr algn="l" eaLnBrk="1" hangingPunct="1">
              <a:buFont typeface="Courier New" pitchFamily="49" charset="0"/>
              <a:buChar char="o"/>
              <a:defRPr/>
            </a:pP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Draft Roll in Summary Revision- Statistical Analysis</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l="5064" t="8134" r="2315"/>
          <a:stretch>
            <a:fillRect/>
          </a:stretch>
        </p:blipFill>
        <p:spPr bwMode="auto">
          <a:xfrm>
            <a:off x="2452688" y="1295400"/>
            <a:ext cx="5087937" cy="533400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3252" name="TextBox 6"/>
          <p:cNvSpPr txBox="1">
            <a:spLocks noChangeArrowheads="1"/>
          </p:cNvSpPr>
          <p:nvPr/>
        </p:nvSpPr>
        <p:spPr bwMode="auto">
          <a:xfrm>
            <a:off x="152400" y="184785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Annexure 2.3 Polling Station wise Elector information (Elector-Population ratio)</a:t>
            </a:r>
          </a:p>
        </p:txBody>
      </p:sp>
      <p:sp>
        <p:nvSpPr>
          <p:cNvPr id="53253" name="Rectangle 10"/>
          <p:cNvSpPr>
            <a:spLocks noChangeArrowheads="1"/>
          </p:cNvSpPr>
          <p:nvPr/>
        </p:nvSpPr>
        <p:spPr bwMode="auto">
          <a:xfrm>
            <a:off x="1920875" y="762000"/>
            <a:ext cx="561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C0000"/>
                </a:solidFill>
                <a:latin typeface="Calibri" pitchFamily="34" charset="0"/>
              </a:rPr>
              <a:t>Providing elector information in requisite formats</a:t>
            </a:r>
            <a:r>
              <a:rPr lang="en-US">
                <a:latin typeface="Calibri" pitchFamily="34" charset="0"/>
              </a:rPr>
              <a:t> </a:t>
            </a:r>
          </a:p>
          <a:p>
            <a:endParaRPr lang="en-US" b="1">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4275" name="Rectangle 3"/>
          <p:cNvSpPr>
            <a:spLocks noGrp="1" noChangeArrowheads="1"/>
          </p:cNvSpPr>
          <p:nvPr>
            <p:ph type="body" idx="4294967295"/>
          </p:nvPr>
        </p:nvSpPr>
        <p:spPr>
          <a:xfrm>
            <a:off x="533400" y="762000"/>
            <a:ext cx="8229600" cy="5791200"/>
          </a:xfrm>
        </p:spPr>
        <p:txBody>
          <a:bodyPr/>
          <a:lstStyle/>
          <a:p>
            <a:pPr marL="609600" indent="-609600" algn="ctr" eaLnBrk="1" hangingPunct="1">
              <a:spcBef>
                <a:spcPct val="0"/>
              </a:spcBef>
              <a:buFontTx/>
              <a:buNone/>
            </a:pPr>
            <a:r>
              <a:rPr lang="en-US" sz="1800" b="1" smtClean="0">
                <a:solidFill>
                  <a:srgbClr val="CC0000"/>
                </a:solidFill>
              </a:rPr>
              <a:t>Providing elector information in requisite formats</a:t>
            </a:r>
            <a:r>
              <a:rPr lang="en-US" sz="1800" smtClean="0"/>
              <a:t> </a:t>
            </a:r>
          </a:p>
          <a:p>
            <a:pPr marL="609600" indent="-609600" algn="ctr" eaLnBrk="1" hangingPunct="1">
              <a:spcBef>
                <a:spcPct val="0"/>
              </a:spcBef>
              <a:buFontTx/>
              <a:buNone/>
            </a:pPr>
            <a:r>
              <a:rPr lang="en-US" sz="1800" b="1" smtClean="0"/>
              <a:t>District wise Age-Cohort Elector Information</a:t>
            </a:r>
            <a:endParaRPr lang="en-US" sz="1600" smtClean="0"/>
          </a:p>
        </p:txBody>
      </p:sp>
      <p:sp>
        <p:nvSpPr>
          <p:cNvPr id="54276" name="TextBox 6"/>
          <p:cNvSpPr txBox="1">
            <a:spLocks noChangeArrowheads="1"/>
          </p:cNvSpPr>
          <p:nvPr/>
        </p:nvSpPr>
        <p:spPr bwMode="auto">
          <a:xfrm>
            <a:off x="609600" y="209232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Calibri" pitchFamily="34" charset="0"/>
              </a:rPr>
              <a:t>Format 3A</a:t>
            </a:r>
          </a:p>
        </p:txBody>
      </p:sp>
      <p:pic>
        <p:nvPicPr>
          <p:cNvPr id="54277" name="Picture 2"/>
          <p:cNvPicPr>
            <a:picLocks noChangeAspect="1" noChangeArrowheads="1"/>
          </p:cNvPicPr>
          <p:nvPr/>
        </p:nvPicPr>
        <p:blipFill>
          <a:blip r:embed="rId2">
            <a:extLst>
              <a:ext uri="{28A0092B-C50C-407E-A947-70E740481C1C}">
                <a14:useLocalDpi xmlns:a14="http://schemas.microsoft.com/office/drawing/2010/main" val="0"/>
              </a:ext>
            </a:extLst>
          </a:blip>
          <a:srcRect l="3703" t="3391" r="3703"/>
          <a:stretch>
            <a:fillRect/>
          </a:stretch>
        </p:blipFill>
        <p:spPr bwMode="auto">
          <a:xfrm>
            <a:off x="2555875" y="1524000"/>
            <a:ext cx="5445125" cy="48768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5299" name="Rectangle 3"/>
          <p:cNvSpPr>
            <a:spLocks noGrp="1" noChangeArrowheads="1"/>
          </p:cNvSpPr>
          <p:nvPr>
            <p:ph type="body" idx="4294967295"/>
          </p:nvPr>
        </p:nvSpPr>
        <p:spPr>
          <a:xfrm>
            <a:off x="381000" y="838200"/>
            <a:ext cx="8229600" cy="5943600"/>
          </a:xfrm>
        </p:spPr>
        <p:txBody>
          <a:bodyPr/>
          <a:lstStyle/>
          <a:p>
            <a:pPr marL="609600" indent="-609600" algn="ctr" eaLnBrk="1" hangingPunct="1">
              <a:spcBef>
                <a:spcPct val="0"/>
              </a:spcBef>
              <a:buFontTx/>
              <a:buNone/>
            </a:pPr>
            <a:r>
              <a:rPr lang="en-US" sz="1800" b="1" smtClean="0">
                <a:solidFill>
                  <a:srgbClr val="CC0000"/>
                </a:solidFill>
              </a:rPr>
              <a:t>Providing elector information in requisite formats</a:t>
            </a:r>
            <a:r>
              <a:rPr lang="en-US" sz="1800" smtClean="0"/>
              <a:t> </a:t>
            </a:r>
          </a:p>
          <a:p>
            <a:pPr marL="609600" indent="-609600" algn="ctr" eaLnBrk="1" hangingPunct="1">
              <a:spcBef>
                <a:spcPct val="0"/>
              </a:spcBef>
              <a:buFontTx/>
              <a:buNone/>
            </a:pPr>
            <a:r>
              <a:rPr lang="en-US" sz="1800" b="1" smtClean="0"/>
              <a:t>District wise Age-Cohort Elector Information</a:t>
            </a:r>
            <a:endParaRPr lang="en-US" sz="1600" smtClean="0"/>
          </a:p>
        </p:txBody>
      </p:sp>
      <p:sp>
        <p:nvSpPr>
          <p:cNvPr id="55300" name="TextBox 7"/>
          <p:cNvSpPr txBox="1">
            <a:spLocks noChangeArrowheads="1"/>
          </p:cNvSpPr>
          <p:nvPr/>
        </p:nvSpPr>
        <p:spPr bwMode="auto">
          <a:xfrm>
            <a:off x="152400" y="2192338"/>
            <a:ext cx="1752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Calibri" pitchFamily="34" charset="0"/>
              </a:rPr>
              <a:t>Format 3B</a:t>
            </a:r>
          </a:p>
        </p:txBody>
      </p:sp>
      <p:pic>
        <p:nvPicPr>
          <p:cNvPr id="55301" name="Picture 3"/>
          <p:cNvPicPr>
            <a:picLocks noChangeAspect="1" noChangeArrowheads="1"/>
          </p:cNvPicPr>
          <p:nvPr/>
        </p:nvPicPr>
        <p:blipFill>
          <a:blip r:embed="rId2">
            <a:extLst>
              <a:ext uri="{28A0092B-C50C-407E-A947-70E740481C1C}">
                <a14:useLocalDpi xmlns:a14="http://schemas.microsoft.com/office/drawing/2010/main" val="0"/>
              </a:ext>
            </a:extLst>
          </a:blip>
          <a:srcRect l="2000" b="4167"/>
          <a:stretch>
            <a:fillRect/>
          </a:stretch>
        </p:blipFill>
        <p:spPr bwMode="auto">
          <a:xfrm>
            <a:off x="2057400" y="1752600"/>
            <a:ext cx="5791200" cy="48768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6323" name="Rectangle 3"/>
          <p:cNvSpPr>
            <a:spLocks noGrp="1" noChangeArrowheads="1"/>
          </p:cNvSpPr>
          <p:nvPr>
            <p:ph type="body" idx="4294967295"/>
          </p:nvPr>
        </p:nvSpPr>
        <p:spPr>
          <a:xfrm>
            <a:off x="381000" y="838200"/>
            <a:ext cx="8229600" cy="5287963"/>
          </a:xfrm>
        </p:spPr>
        <p:txBody>
          <a:bodyPr/>
          <a:lstStyle/>
          <a:p>
            <a:pPr marL="0" indent="0" algn="ctr" eaLnBrk="1" hangingPunct="1">
              <a:spcBef>
                <a:spcPct val="0"/>
              </a:spcBef>
              <a:buFontTx/>
              <a:buNone/>
            </a:pPr>
            <a:r>
              <a:rPr lang="en-US" sz="1800" b="1" smtClean="0">
                <a:solidFill>
                  <a:srgbClr val="CC0000"/>
                </a:solidFill>
              </a:rPr>
              <a:t>Providing elector information in requisite formats</a:t>
            </a:r>
            <a:r>
              <a:rPr lang="en-US" sz="1800" smtClean="0"/>
              <a:t> </a:t>
            </a:r>
          </a:p>
          <a:p>
            <a:pPr marL="0" indent="0" algn="ctr" eaLnBrk="1" hangingPunct="1">
              <a:buFontTx/>
              <a:buNone/>
            </a:pPr>
            <a:r>
              <a:rPr lang="en-US" sz="1800" b="1" smtClean="0"/>
              <a:t>Polling Station wise Information on Inclusion and Deletions in Current Electoral Rolls Over Previous Roll</a:t>
            </a:r>
            <a:endParaRPr lang="en-US" sz="1800" smtClean="0"/>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458075" cy="44958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7347" name="Rectangle 3"/>
          <p:cNvSpPr>
            <a:spLocks noGrp="1" noChangeArrowheads="1"/>
          </p:cNvSpPr>
          <p:nvPr>
            <p:ph type="body" idx="4294967295"/>
          </p:nvPr>
        </p:nvSpPr>
        <p:spPr>
          <a:xfrm>
            <a:off x="381000" y="838200"/>
            <a:ext cx="8534400" cy="533400"/>
          </a:xfrm>
        </p:spPr>
        <p:txBody>
          <a:bodyPr/>
          <a:lstStyle/>
          <a:p>
            <a:pPr marL="609600" indent="-609600" algn="ctr" eaLnBrk="1" hangingPunct="1">
              <a:lnSpc>
                <a:spcPct val="80000"/>
              </a:lnSpc>
              <a:spcBef>
                <a:spcPct val="0"/>
              </a:spcBef>
              <a:buFontTx/>
              <a:buNone/>
            </a:pPr>
            <a:r>
              <a:rPr lang="en-US" sz="1600" b="1" smtClean="0">
                <a:solidFill>
                  <a:srgbClr val="CC0000"/>
                </a:solidFill>
              </a:rPr>
              <a:t>Providing elector information in requisite formats</a:t>
            </a:r>
            <a:r>
              <a:rPr lang="en-US" sz="1600" smtClean="0"/>
              <a:t> </a:t>
            </a:r>
          </a:p>
          <a:p>
            <a:pPr marL="609600" indent="-609600" algn="ctr" eaLnBrk="1" hangingPunct="1">
              <a:lnSpc>
                <a:spcPct val="80000"/>
              </a:lnSpc>
              <a:buFontTx/>
              <a:buNone/>
            </a:pPr>
            <a:r>
              <a:rPr lang="en-US" sz="1600" b="1" smtClean="0"/>
              <a:t>Polling Station wise Information on EPIC &amp; Photo Coverage in Current Roll</a:t>
            </a:r>
            <a:endParaRPr lang="en-US" sz="1600" smtClean="0"/>
          </a:p>
          <a:p>
            <a:pPr marL="609600" indent="-609600" eaLnBrk="1" hangingPunct="1">
              <a:lnSpc>
                <a:spcPct val="80000"/>
              </a:lnSpc>
              <a:buFontTx/>
              <a:buNone/>
            </a:pPr>
            <a:endParaRPr lang="en-US" sz="1600" b="1" smtClean="0"/>
          </a:p>
          <a:p>
            <a:pPr marL="609600" indent="-609600" eaLnBrk="1" hangingPunct="1">
              <a:lnSpc>
                <a:spcPct val="80000"/>
              </a:lnSpc>
            </a:pPr>
            <a:endParaRPr lang="en-US" sz="1600" smtClean="0"/>
          </a:p>
        </p:txBody>
      </p:sp>
      <p:sp>
        <p:nvSpPr>
          <p:cNvPr id="57348" name="TextBox 6"/>
          <p:cNvSpPr txBox="1">
            <a:spLocks noChangeArrowheads="1"/>
          </p:cNvSpPr>
          <p:nvPr/>
        </p:nvSpPr>
        <p:spPr bwMode="auto">
          <a:xfrm>
            <a:off x="228600" y="1833563"/>
            <a:ext cx="1828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Calibri" pitchFamily="34" charset="0"/>
              </a:rPr>
              <a:t>Format 5A and 5B</a:t>
            </a:r>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t="3448" r="5357" b="3448"/>
          <a:stretch>
            <a:fillRect/>
          </a:stretch>
        </p:blipFill>
        <p:spPr bwMode="auto">
          <a:xfrm>
            <a:off x="2362200" y="1447800"/>
            <a:ext cx="5410200" cy="5257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8371" name="Rectangle 3"/>
          <p:cNvSpPr>
            <a:spLocks noGrp="1" noChangeArrowheads="1"/>
          </p:cNvSpPr>
          <p:nvPr>
            <p:ph type="body" idx="4294967295"/>
          </p:nvPr>
        </p:nvSpPr>
        <p:spPr>
          <a:xfrm>
            <a:off x="457200" y="838200"/>
            <a:ext cx="8534400" cy="533400"/>
          </a:xfrm>
        </p:spPr>
        <p:txBody>
          <a:bodyPr/>
          <a:lstStyle/>
          <a:p>
            <a:pPr marL="609600" indent="-609600" algn="ctr" eaLnBrk="1" hangingPunct="1">
              <a:lnSpc>
                <a:spcPct val="80000"/>
              </a:lnSpc>
              <a:spcBef>
                <a:spcPct val="0"/>
              </a:spcBef>
              <a:buFontTx/>
              <a:buNone/>
            </a:pPr>
            <a:r>
              <a:rPr lang="en-US" sz="1600" b="1" smtClean="0">
                <a:solidFill>
                  <a:srgbClr val="CC0000"/>
                </a:solidFill>
              </a:rPr>
              <a:t>Providing elector information in requisite formats</a:t>
            </a:r>
            <a:r>
              <a:rPr lang="en-US" sz="1600" smtClean="0"/>
              <a:t> </a:t>
            </a:r>
          </a:p>
          <a:p>
            <a:pPr marL="609600" indent="-609600" algn="ctr" eaLnBrk="1" hangingPunct="1">
              <a:lnSpc>
                <a:spcPct val="80000"/>
              </a:lnSpc>
              <a:buFontTx/>
              <a:buNone/>
            </a:pPr>
            <a:r>
              <a:rPr lang="en-US" sz="1600" b="1" smtClean="0"/>
              <a:t>Polling Station wise Information on EPIC &amp; Photo Coverage in Current Roll</a:t>
            </a:r>
            <a:endParaRPr lang="en-US" sz="1600" smtClean="0"/>
          </a:p>
          <a:p>
            <a:pPr marL="609600" indent="-609600" eaLnBrk="1" hangingPunct="1">
              <a:lnSpc>
                <a:spcPct val="80000"/>
              </a:lnSpc>
              <a:buFontTx/>
              <a:buNone/>
            </a:pPr>
            <a:endParaRPr lang="en-US" sz="1600" b="1" smtClean="0"/>
          </a:p>
          <a:p>
            <a:pPr marL="609600" indent="-609600" eaLnBrk="1" hangingPunct="1">
              <a:lnSpc>
                <a:spcPct val="80000"/>
              </a:lnSpc>
            </a:pPr>
            <a:endParaRPr lang="en-US" sz="1600" smtClean="0"/>
          </a:p>
        </p:txBody>
      </p:sp>
      <p:sp>
        <p:nvSpPr>
          <p:cNvPr id="58372" name="TextBox 7"/>
          <p:cNvSpPr txBox="1">
            <a:spLocks noChangeArrowheads="1"/>
          </p:cNvSpPr>
          <p:nvPr/>
        </p:nvSpPr>
        <p:spPr bwMode="auto">
          <a:xfrm>
            <a:off x="152400" y="19812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Calibri" pitchFamily="34" charset="0"/>
              </a:rPr>
              <a:t>Format 5C and 5D</a:t>
            </a:r>
          </a:p>
        </p:txBody>
      </p:sp>
      <p:pic>
        <p:nvPicPr>
          <p:cNvPr id="583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524000"/>
            <a:ext cx="5334000" cy="5257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152400"/>
            <a:ext cx="8229600" cy="762000"/>
          </a:xfrm>
        </p:spPr>
        <p:txBody>
          <a:bodyPr/>
          <a:lstStyle/>
          <a:p>
            <a:pPr eaLnBrk="1" hangingPunct="1"/>
            <a:r>
              <a:rPr lang="en-US" sz="2800" b="1" smtClean="0"/>
              <a:t>Statistical Analysis</a:t>
            </a:r>
          </a:p>
        </p:txBody>
      </p:sp>
      <p:sp>
        <p:nvSpPr>
          <p:cNvPr id="59395" name="Rectangle 3"/>
          <p:cNvSpPr>
            <a:spLocks noGrp="1" noChangeArrowheads="1"/>
          </p:cNvSpPr>
          <p:nvPr>
            <p:ph type="body" idx="4294967295"/>
          </p:nvPr>
        </p:nvSpPr>
        <p:spPr>
          <a:xfrm>
            <a:off x="381000" y="838200"/>
            <a:ext cx="8229600" cy="5562600"/>
          </a:xfrm>
        </p:spPr>
        <p:txBody>
          <a:bodyPr/>
          <a:lstStyle/>
          <a:p>
            <a:pPr marL="609600" indent="-609600" algn="ctr" eaLnBrk="1" hangingPunct="1">
              <a:spcBef>
                <a:spcPct val="0"/>
              </a:spcBef>
              <a:buFontTx/>
              <a:buNone/>
            </a:pPr>
            <a:r>
              <a:rPr lang="en-US" sz="1800" b="1" smtClean="0">
                <a:solidFill>
                  <a:srgbClr val="CC0000"/>
                </a:solidFill>
              </a:rPr>
              <a:t>Providing elector information in requisite formats</a:t>
            </a:r>
            <a:r>
              <a:rPr lang="en-US" sz="1800" smtClean="0"/>
              <a:t> </a:t>
            </a:r>
          </a:p>
          <a:p>
            <a:pPr marL="609600" indent="-609600" algn="ctr" eaLnBrk="1" hangingPunct="1">
              <a:buFontTx/>
              <a:buNone/>
            </a:pPr>
            <a:r>
              <a:rPr lang="en-US" sz="1800" b="1" smtClean="0"/>
              <a:t> </a:t>
            </a:r>
            <a:r>
              <a:rPr lang="en-US" sz="1600" b="1" smtClean="0"/>
              <a:t>Polling Station Locations (PSL) Details</a:t>
            </a:r>
            <a:endParaRPr lang="en-US" sz="1600" smtClean="0"/>
          </a:p>
          <a:p>
            <a:pPr marL="609600" indent="-609600" eaLnBrk="1" hangingPunct="1">
              <a:buFontTx/>
              <a:buNone/>
            </a:pPr>
            <a:endParaRPr lang="en-US" sz="900" b="1" smtClean="0"/>
          </a:p>
          <a:p>
            <a:pPr marL="609600" indent="-609600" eaLnBrk="1" hangingPunct="1">
              <a:buFontTx/>
              <a:buNone/>
            </a:pPr>
            <a:endParaRPr lang="en-US" sz="1800" b="1" smtClean="0"/>
          </a:p>
          <a:p>
            <a:pPr marL="609600" indent="-609600" eaLnBrk="1" hangingPunct="1"/>
            <a:endParaRPr lang="en-US" sz="1800" smtClean="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543800" cy="46482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33400" y="76200"/>
            <a:ext cx="8229600" cy="762000"/>
          </a:xfrm>
        </p:spPr>
        <p:txBody>
          <a:bodyPr/>
          <a:lstStyle/>
          <a:p>
            <a:pPr eaLnBrk="1" hangingPunct="1"/>
            <a:r>
              <a:rPr lang="en-US" sz="2800" b="1" smtClean="0"/>
              <a:t>Statistical Analysis</a:t>
            </a:r>
          </a:p>
        </p:txBody>
      </p:sp>
      <p:sp>
        <p:nvSpPr>
          <p:cNvPr id="60419" name="TextBox 6"/>
          <p:cNvSpPr txBox="1">
            <a:spLocks noChangeArrowheads="1"/>
          </p:cNvSpPr>
          <p:nvPr/>
        </p:nvSpPr>
        <p:spPr bwMode="auto">
          <a:xfrm>
            <a:off x="79375" y="19050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Annexure 2.8 - Information on Service Voters</a:t>
            </a:r>
          </a:p>
          <a:p>
            <a:pPr algn="ctr" eaLnBrk="1" hangingPunct="1"/>
            <a:endParaRPr lang="en-US" b="1">
              <a:latin typeface="Calibri" pitchFamily="34" charset="0"/>
            </a:endParaRP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l="1639" t="3636"/>
          <a:stretch>
            <a:fillRect/>
          </a:stretch>
        </p:blipFill>
        <p:spPr bwMode="auto">
          <a:xfrm>
            <a:off x="1981200" y="1143000"/>
            <a:ext cx="6705600" cy="5486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9"/>
          <p:cNvSpPr>
            <a:spLocks noChangeArrowheads="1"/>
          </p:cNvSpPr>
          <p:nvPr/>
        </p:nvSpPr>
        <p:spPr bwMode="auto">
          <a:xfrm>
            <a:off x="1893888" y="685800"/>
            <a:ext cx="561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C0000"/>
                </a:solidFill>
                <a:latin typeface="Calibri" pitchFamily="34" charset="0"/>
              </a:rPr>
              <a:t>Providing elector information in requisite formats</a:t>
            </a:r>
            <a:r>
              <a:rPr lang="en-US">
                <a:latin typeface="Calibri" pitchFamily="34"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533400" y="76200"/>
            <a:ext cx="8229600" cy="762000"/>
          </a:xfrm>
        </p:spPr>
        <p:txBody>
          <a:bodyPr/>
          <a:lstStyle/>
          <a:p>
            <a:pPr eaLnBrk="1" hangingPunct="1"/>
            <a:r>
              <a:rPr lang="en-US" sz="2800" b="1" smtClean="0"/>
              <a:t>Statistical Analysis</a:t>
            </a:r>
          </a:p>
        </p:txBody>
      </p:sp>
      <p:sp>
        <p:nvSpPr>
          <p:cNvPr id="61443" name="TextBox 7"/>
          <p:cNvSpPr txBox="1">
            <a:spLocks noChangeArrowheads="1"/>
          </p:cNvSpPr>
          <p:nvPr/>
        </p:nvSpPr>
        <p:spPr bwMode="auto">
          <a:xfrm>
            <a:off x="304800" y="1552575"/>
            <a:ext cx="1981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Annexure 2.9 -Polling Station Wise and Constituency wise information on Migrated Electors</a:t>
            </a:r>
            <a:endParaRPr lang="en-US">
              <a:latin typeface="Calibri" pitchFamily="34" charset="0"/>
            </a:endParaRPr>
          </a:p>
          <a:p>
            <a:pPr algn="ctr" eaLnBrk="1" hangingPunct="1"/>
            <a:endParaRPr lang="en-US" b="1">
              <a:latin typeface="Calibri" pitchFamily="34" charset="0"/>
            </a:endParaRPr>
          </a:p>
        </p:txBody>
      </p:sp>
      <p:pic>
        <p:nvPicPr>
          <p:cNvPr id="61444" name="Picture 3"/>
          <p:cNvPicPr>
            <a:picLocks noChangeAspect="1" noChangeArrowheads="1"/>
          </p:cNvPicPr>
          <p:nvPr/>
        </p:nvPicPr>
        <p:blipFill>
          <a:blip r:embed="rId2">
            <a:extLst>
              <a:ext uri="{28A0092B-C50C-407E-A947-70E740481C1C}">
                <a14:useLocalDpi xmlns:a14="http://schemas.microsoft.com/office/drawing/2010/main" val="0"/>
              </a:ext>
            </a:extLst>
          </a:blip>
          <a:srcRect b="3510"/>
          <a:stretch>
            <a:fillRect/>
          </a:stretch>
        </p:blipFill>
        <p:spPr bwMode="auto">
          <a:xfrm>
            <a:off x="2251075" y="1295400"/>
            <a:ext cx="6207125" cy="53340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1445" name="Rectangle 9"/>
          <p:cNvSpPr>
            <a:spLocks noChangeArrowheads="1"/>
          </p:cNvSpPr>
          <p:nvPr/>
        </p:nvSpPr>
        <p:spPr bwMode="auto">
          <a:xfrm>
            <a:off x="1863725" y="706438"/>
            <a:ext cx="561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C0000"/>
                </a:solidFill>
                <a:latin typeface="Calibri" pitchFamily="34" charset="0"/>
              </a:rPr>
              <a:t>Providing elector information in requisite formats</a:t>
            </a:r>
            <a:r>
              <a:rPr lang="en-US">
                <a:latin typeface="Calibri" pitchFamily="34"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Other directions of ECI</a:t>
            </a:r>
          </a:p>
        </p:txBody>
      </p:sp>
      <p:sp>
        <p:nvSpPr>
          <p:cNvPr id="62467" name="Content Placeholder 2"/>
          <p:cNvSpPr>
            <a:spLocks noGrp="1"/>
          </p:cNvSpPr>
          <p:nvPr>
            <p:ph idx="1"/>
          </p:nvPr>
        </p:nvSpPr>
        <p:spPr/>
        <p:txBody>
          <a:bodyPr/>
          <a:lstStyle/>
          <a:p>
            <a:pPr eaLnBrk="1" hangingPunct="1"/>
            <a:r>
              <a:rPr lang="en-US" sz="2400" smtClean="0"/>
              <a:t>Visit Polling stations of AC/meet voters</a:t>
            </a:r>
          </a:p>
          <a:p>
            <a:pPr eaLnBrk="1" hangingPunct="1"/>
            <a:r>
              <a:rPr lang="en-US" sz="2400" smtClean="0"/>
              <a:t>Fix a time/place for meeting public during visit</a:t>
            </a:r>
          </a:p>
          <a:p>
            <a:pPr eaLnBrk="1" hangingPunct="1"/>
            <a:r>
              <a:rPr lang="en-US" sz="2400" smtClean="0"/>
              <a:t>Send detailed report on all points in checklist to ECI through CEO</a:t>
            </a:r>
          </a:p>
          <a:p>
            <a:pPr eaLnBrk="1" hangingPunct="1"/>
            <a:r>
              <a:rPr lang="en-US" sz="2400" smtClean="0"/>
              <a:t>Go through all relevant instructions of ECI reg Roll revision and NVD celebration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r>
              <a:rPr lang="en-US" b="1" smtClean="0">
                <a:solidFill>
                  <a:srgbClr val="FF0000"/>
                </a:solidFill>
              </a:rPr>
              <a:t>Let us understand a few important points of ER Revision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715962"/>
          </a:xfrm>
        </p:spPr>
        <p:txBody>
          <a:bodyPr/>
          <a:lstStyle/>
          <a:p>
            <a:pPr eaLnBrk="1" hangingPunct="1"/>
            <a:r>
              <a:rPr lang="en-US" smtClean="0"/>
              <a:t>Please be careful about</a:t>
            </a:r>
          </a:p>
        </p:txBody>
      </p:sp>
      <p:sp>
        <p:nvSpPr>
          <p:cNvPr id="63491" name="Content Placeholder 2"/>
          <p:cNvSpPr>
            <a:spLocks noGrp="1"/>
          </p:cNvSpPr>
          <p:nvPr>
            <p:ph idx="1"/>
          </p:nvPr>
        </p:nvSpPr>
        <p:spPr>
          <a:xfrm>
            <a:off x="457200" y="990600"/>
            <a:ext cx="8229600" cy="5135563"/>
          </a:xfrm>
        </p:spPr>
        <p:txBody>
          <a:bodyPr/>
          <a:lstStyle/>
          <a:p>
            <a:pPr eaLnBrk="1" hangingPunct="1"/>
            <a:r>
              <a:rPr lang="en-US" sz="2400" smtClean="0"/>
              <a:t>Large scale rejections without due procedure</a:t>
            </a:r>
          </a:p>
          <a:p>
            <a:pPr eaLnBrk="1" hangingPunct="1"/>
            <a:r>
              <a:rPr lang="en-US" sz="2400" smtClean="0"/>
              <a:t>Bulk acceptance of forms</a:t>
            </a:r>
          </a:p>
          <a:p>
            <a:pPr eaLnBrk="1" hangingPunct="1"/>
            <a:r>
              <a:rPr lang="en-US" sz="2400" smtClean="0"/>
              <a:t>Leave/absence of BLOs/SOs/AEROs/EROs</a:t>
            </a:r>
          </a:p>
          <a:p>
            <a:pPr eaLnBrk="1" hangingPunct="1"/>
            <a:r>
              <a:rPr lang="en-US" sz="2400" smtClean="0"/>
              <a:t>Lack of knowledge on the part of the District and AC officials</a:t>
            </a:r>
          </a:p>
          <a:p>
            <a:pPr eaLnBrk="1" hangingPunct="1"/>
            <a:r>
              <a:rPr lang="en-US" sz="2400" smtClean="0"/>
              <a:t>Complaints must be addressed</a:t>
            </a:r>
          </a:p>
          <a:p>
            <a:pPr eaLnBrk="1" hangingPunct="1"/>
            <a:r>
              <a:rPr lang="en-US" sz="2400" smtClean="0"/>
              <a:t>No claims/objections can be left pending at the end of revision period</a:t>
            </a:r>
          </a:p>
          <a:p>
            <a:pPr eaLnBrk="1" hangingPunct="1"/>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sz="4000" smtClean="0"/>
              <a:t/>
            </a:r>
            <a:br>
              <a:rPr lang="en-US" sz="4000" smtClean="0"/>
            </a:br>
            <a:endParaRPr lang="en-US" sz="4000" smtClean="0"/>
          </a:p>
        </p:txBody>
      </p:sp>
      <p:sp>
        <p:nvSpPr>
          <p:cNvPr id="64515" name="Rectangle 3"/>
          <p:cNvSpPr>
            <a:spLocks noGrp="1"/>
          </p:cNvSpPr>
          <p:nvPr>
            <p:ph type="body" idx="1"/>
          </p:nvPr>
        </p:nvSpPr>
        <p:spPr/>
        <p:txBody>
          <a:bodyPr/>
          <a:lstStyle/>
          <a:p>
            <a:pPr algn="ctr">
              <a:buFont typeface="Arial" charset="0"/>
              <a:buNone/>
            </a:pPr>
            <a:r>
              <a:rPr lang="en-US" sz="9600" smtClean="0">
                <a:latin typeface="Britannic Bold" pitchFamily="34" charset="0"/>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eaLnBrk="1" hangingPunct="1"/>
            <a:r>
              <a:rPr lang="en-US" sz="2800" b="1" smtClean="0"/>
              <a:t>Revision of Rolls- some legal provision</a:t>
            </a:r>
          </a:p>
        </p:txBody>
      </p:sp>
      <p:sp>
        <p:nvSpPr>
          <p:cNvPr id="6147" name="Rectangle 3"/>
          <p:cNvSpPr>
            <a:spLocks noGrp="1" noChangeArrowheads="1"/>
          </p:cNvSpPr>
          <p:nvPr>
            <p:ph type="body" idx="1"/>
          </p:nvPr>
        </p:nvSpPr>
        <p:spPr>
          <a:xfrm>
            <a:off x="533400" y="838200"/>
            <a:ext cx="8229600" cy="5181600"/>
          </a:xfrm>
        </p:spPr>
        <p:txBody>
          <a:bodyPr/>
          <a:lstStyle/>
          <a:p>
            <a:pPr eaLnBrk="1" hangingPunct="1">
              <a:buFont typeface="Arial" charset="0"/>
              <a:buNone/>
              <a:defRPr/>
            </a:pPr>
            <a:r>
              <a:rPr lang="en-IN" sz="2000" b="1" dirty="0" smtClean="0">
                <a:solidFill>
                  <a:schemeClr val="accent1">
                    <a:lumMod val="75000"/>
                  </a:schemeClr>
                </a:solidFill>
              </a:rPr>
              <a:t>       From RPA 1950-</a:t>
            </a:r>
          </a:p>
          <a:p>
            <a:pPr eaLnBrk="1" hangingPunct="1">
              <a:buFont typeface="Arial" charset="0"/>
              <a:buNone/>
              <a:defRPr/>
            </a:pPr>
            <a:endParaRPr lang="en-IN" sz="2000" b="1" dirty="0" smtClean="0">
              <a:solidFill>
                <a:schemeClr val="accent1">
                  <a:lumMod val="75000"/>
                </a:schemeClr>
              </a:solidFill>
            </a:endParaRPr>
          </a:p>
          <a:p>
            <a:pPr eaLnBrk="1" hangingPunct="1">
              <a:defRPr/>
            </a:pPr>
            <a:r>
              <a:rPr lang="en-IN" sz="2000" dirty="0" smtClean="0"/>
              <a:t>Section 14(2)- defines ‘qualifying date ’as the 1st January of the year in which roll is so prepared or revised.</a:t>
            </a:r>
          </a:p>
          <a:p>
            <a:pPr eaLnBrk="1" hangingPunct="1">
              <a:defRPr/>
            </a:pPr>
            <a:r>
              <a:rPr lang="en-IN" sz="2000" dirty="0" smtClean="0"/>
              <a:t> Section 17 -No person can register in more than one constituency   </a:t>
            </a:r>
          </a:p>
          <a:p>
            <a:pPr>
              <a:defRPr/>
            </a:pPr>
            <a:r>
              <a:rPr lang="en-IN" sz="2000" dirty="0" smtClean="0"/>
              <a:t> Section 18 -No person can be registered more than once in any Constituency.</a:t>
            </a:r>
          </a:p>
          <a:p>
            <a:pPr>
              <a:defRPr/>
            </a:pPr>
            <a:r>
              <a:rPr lang="en-IN" sz="2000" dirty="0" smtClean="0"/>
              <a:t>Section 19- Conditions for registration- Every person is entitled for registration if  he –</a:t>
            </a:r>
          </a:p>
          <a:p>
            <a:pPr>
              <a:defRPr/>
            </a:pPr>
            <a:r>
              <a:rPr lang="en-IN" sz="2000" dirty="0" smtClean="0"/>
              <a:t>	(a) is not less than 18 yrs on qualifying date</a:t>
            </a:r>
          </a:p>
          <a:p>
            <a:pPr>
              <a:defRPr/>
            </a:pPr>
            <a:r>
              <a:rPr lang="en-IN" sz="2000" dirty="0" smtClean="0"/>
              <a:t>	(b) is ordinarily resident in that constituency.</a:t>
            </a:r>
          </a:p>
          <a:p>
            <a:pPr eaLnBrk="1" hangingPunct="1">
              <a:defRPr/>
            </a:pPr>
            <a:endParaRPr lang="en-IN"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563562"/>
          </a:xfrm>
        </p:spPr>
        <p:txBody>
          <a:bodyPr/>
          <a:lstStyle/>
          <a:p>
            <a:pPr eaLnBrk="1" hangingPunct="1"/>
            <a:r>
              <a:rPr lang="en-US" sz="2800" b="1" smtClean="0"/>
              <a:t>Revision of Rolls</a:t>
            </a:r>
          </a:p>
        </p:txBody>
      </p:sp>
      <p:sp>
        <p:nvSpPr>
          <p:cNvPr id="6147" name="Rectangle 3"/>
          <p:cNvSpPr>
            <a:spLocks noGrp="1" noChangeArrowheads="1"/>
          </p:cNvSpPr>
          <p:nvPr>
            <p:ph type="body" idx="1"/>
          </p:nvPr>
        </p:nvSpPr>
        <p:spPr>
          <a:xfrm>
            <a:off x="533400" y="1447800"/>
            <a:ext cx="8229600" cy="4724400"/>
          </a:xfrm>
        </p:spPr>
        <p:txBody>
          <a:bodyPr/>
          <a:lstStyle/>
          <a:p>
            <a:pPr>
              <a:defRPr/>
            </a:pPr>
            <a:r>
              <a:rPr lang="en-IN" sz="2000" dirty="0" smtClean="0">
                <a:solidFill>
                  <a:schemeClr val="accent1">
                    <a:lumMod val="75000"/>
                  </a:schemeClr>
                </a:solidFill>
              </a:rPr>
              <a:t>Section 21 (1) sec 21(2)-</a:t>
            </a:r>
          </a:p>
          <a:p>
            <a:pPr>
              <a:buFont typeface="Arial" charset="0"/>
              <a:buNone/>
              <a:defRPr/>
            </a:pPr>
            <a:endParaRPr lang="en-IN" sz="2000" dirty="0" smtClean="0">
              <a:solidFill>
                <a:schemeClr val="accent1">
                  <a:lumMod val="75000"/>
                </a:schemeClr>
              </a:solidFill>
            </a:endParaRPr>
          </a:p>
          <a:p>
            <a:pPr>
              <a:defRPr/>
            </a:pPr>
            <a:r>
              <a:rPr lang="en-IN" sz="2000" b="1" dirty="0" smtClean="0"/>
              <a:t> </a:t>
            </a:r>
            <a:r>
              <a:rPr lang="en-IN" sz="2000" dirty="0" smtClean="0"/>
              <a:t>The roll of each AC shall be revised in the prescribed manner w.r.t. a qualifying date and shall  come into force immediately after it’s final publication.</a:t>
            </a:r>
          </a:p>
          <a:p>
            <a:pPr>
              <a:defRPr/>
            </a:pPr>
            <a:r>
              <a:rPr lang="en-IN" sz="2000" dirty="0" smtClean="0"/>
              <a:t>Roll shall be revised before every general /bye election, unless otherwise directed by the ECI for reasons to be recorded in writing.</a:t>
            </a:r>
          </a:p>
          <a:p>
            <a:pPr>
              <a:defRPr/>
            </a:pPr>
            <a:r>
              <a:rPr lang="en-IN" sz="2000" dirty="0" smtClean="0"/>
              <a:t>Proviso to S 21  provides that if the roll is not revised the validity and continued operation  of the existing roll shall not be affected.</a:t>
            </a:r>
            <a:endParaRPr lang="en-IN" sz="2000" dirty="0" smtClean="0">
              <a:solidFill>
                <a:srgbClr val="FF0000"/>
              </a:solidFill>
            </a:endParaRPr>
          </a:p>
          <a:p>
            <a:pPr>
              <a:defRPr/>
            </a:pPr>
            <a:r>
              <a:rPr lang="en-IN" sz="2000" dirty="0" smtClean="0"/>
              <a:t>S 21(3) gives powers to ECI to order , for reasons to be recorded, special revision of  a constituency or a part thereof in the manner prescribed by the law</a:t>
            </a:r>
            <a:r>
              <a:rPr lang="en-IN" sz="2000" b="1" dirty="0" smtClean="0"/>
              <a:t>.</a:t>
            </a:r>
          </a:p>
          <a:p>
            <a:pPr>
              <a:buFont typeface="Arial" charset="0"/>
              <a:buNone/>
              <a:defRPr/>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350838"/>
            <a:ext cx="8229600" cy="258762"/>
          </a:xfrm>
        </p:spPr>
        <p:txBody>
          <a:bodyPr/>
          <a:lstStyle/>
          <a:p>
            <a:pPr eaLnBrk="1" hangingPunct="1"/>
            <a:r>
              <a:rPr lang="en-US" sz="3600" b="1" smtClean="0"/>
              <a:t>Procedure during Summary Revision</a:t>
            </a:r>
          </a:p>
        </p:txBody>
      </p:sp>
      <p:sp>
        <p:nvSpPr>
          <p:cNvPr id="8195" name="Rectangle 3"/>
          <p:cNvSpPr>
            <a:spLocks noGrp="1" noChangeArrowheads="1"/>
          </p:cNvSpPr>
          <p:nvPr>
            <p:ph type="body" idx="4294967295"/>
          </p:nvPr>
        </p:nvSpPr>
        <p:spPr>
          <a:xfrm>
            <a:off x="457200" y="1295400"/>
            <a:ext cx="8229600" cy="5105400"/>
          </a:xfrm>
        </p:spPr>
        <p:txBody>
          <a:bodyPr/>
          <a:lstStyle/>
          <a:p>
            <a:pPr eaLnBrk="1" hangingPunct="1">
              <a:buFontTx/>
              <a:buNone/>
              <a:defRPr/>
            </a:pPr>
            <a:r>
              <a:rPr lang="en-US" sz="2000" dirty="0" smtClean="0"/>
              <a:t>During </a:t>
            </a:r>
            <a:r>
              <a:rPr lang="en-US" sz="2000" dirty="0" smtClean="0">
                <a:solidFill>
                  <a:schemeClr val="tx2"/>
                </a:solidFill>
              </a:rPr>
              <a:t>Summary</a:t>
            </a:r>
            <a:r>
              <a:rPr lang="en-US" sz="2000" dirty="0" smtClean="0"/>
              <a:t> Revision:</a:t>
            </a:r>
          </a:p>
          <a:p>
            <a:pPr eaLnBrk="1" hangingPunct="1">
              <a:buFont typeface="Courier New" pitchFamily="49" charset="0"/>
              <a:buChar char="o"/>
              <a:defRPr/>
            </a:pPr>
            <a:r>
              <a:rPr lang="en-US" sz="2000" dirty="0" smtClean="0"/>
              <a:t>The schedule for  revision exercise is announced by the ECI and needs wide publicity by all possible means of print and electronic media</a:t>
            </a:r>
            <a:r>
              <a:rPr lang="en-US" sz="2000" b="1" dirty="0" smtClean="0"/>
              <a:t>. </a:t>
            </a:r>
            <a:r>
              <a:rPr lang="en-US" sz="2000" b="1" dirty="0" smtClean="0">
                <a:solidFill>
                  <a:srgbClr val="0070C0"/>
                </a:solidFill>
              </a:rPr>
              <a:t>(Please check for it).</a:t>
            </a:r>
          </a:p>
          <a:p>
            <a:pPr eaLnBrk="1" hangingPunct="1">
              <a:buFont typeface="Courier New" pitchFamily="49" charset="0"/>
              <a:buChar char="o"/>
              <a:defRPr/>
            </a:pPr>
            <a:r>
              <a:rPr lang="en-US" sz="2000" dirty="0" smtClean="0"/>
              <a:t>On the day for draft publication , the ERO concerned shall publish the draft electoral roll by making a copy thereof available for inspection and displaying a notice in Form 5 under RER, 1960 </a:t>
            </a:r>
            <a:r>
              <a:rPr lang="en-IN" sz="2000" dirty="0" smtClean="0"/>
              <a:t>at EROs office /if ERO office is not within constituency then at specified place in the constituency.  And Further publicity at polling station and such other mode of publicity as may be prescribed, including </a:t>
            </a:r>
            <a:endParaRPr lang="en-US" sz="2000" dirty="0" smtClean="0"/>
          </a:p>
          <a:p>
            <a:pPr marL="800100" lvl="1" indent="-342900">
              <a:buFont typeface="Arial" charset="0"/>
              <a:buChar char="•"/>
              <a:defRPr/>
            </a:pPr>
            <a:r>
              <a:rPr lang="en-US" sz="2000" dirty="0" smtClean="0">
                <a:solidFill>
                  <a:srgbClr val="FF0000"/>
                </a:solidFill>
              </a:rPr>
              <a:t>Rule 11 and 22 of the RE Rules 1960,  Hard Copy (paper copies) of Rolls from ERO office and soft copy (PDF without image) in CD-ROM from CEO office are supplied to recognized political parties.</a:t>
            </a:r>
          </a:p>
          <a:p>
            <a:pPr marL="457200" lvl="1" indent="0">
              <a:buFont typeface="Arial" charset="0"/>
              <a:buNone/>
              <a:defRPr/>
            </a:pPr>
            <a:endParaRPr lang="en-IN" sz="2000" dirty="0" smtClean="0"/>
          </a:p>
          <a:p>
            <a:pPr marL="800100" lvl="1" indent="-342900">
              <a:buFont typeface="Arial" charset="0"/>
              <a:buNone/>
              <a:defRPr/>
            </a:pPr>
            <a:r>
              <a:rPr lang="en-US" sz="2000" b="1" dirty="0" smtClean="0">
                <a:solidFill>
                  <a:srgbClr val="0070C0"/>
                </a:solidFill>
              </a:rPr>
              <a:t>(Please check for it by verifying its records)</a:t>
            </a:r>
          </a:p>
          <a:p>
            <a:pPr marL="800100" lvl="1" indent="-342900">
              <a:buFont typeface="Arial" charset="0"/>
              <a:buNone/>
              <a:defRPr/>
            </a:pPr>
            <a:endParaRPr lang="en-IN" sz="2000" dirty="0" smtClean="0"/>
          </a:p>
          <a:p>
            <a:pPr marL="800100" lvl="1" indent="-342900">
              <a:buFont typeface="Arial" charset="0"/>
              <a:buChar char="•"/>
              <a:defRPr/>
            </a:pPr>
            <a:endParaRPr lang="en-IN" sz="2000" dirty="0" smtClean="0"/>
          </a:p>
          <a:p>
            <a:pPr eaLnBrk="1" hangingPunct="1">
              <a:buFont typeface="Courier New" pitchFamily="49" charset="0"/>
              <a:buChar char="o"/>
              <a:defRPr/>
            </a:pPr>
            <a:endParaRPr lang="en-IN"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Courier New" pitchFamily="49" charset="0"/>
              <a:buChar char="o"/>
              <a:defRPr/>
            </a:pPr>
            <a:endParaRPr lang="en-US" sz="2000" dirty="0" smtClean="0"/>
          </a:p>
          <a:p>
            <a:pPr eaLnBrk="1" hangingPunct="1">
              <a:buFont typeface="Arial" charset="0"/>
              <a:buNone/>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buFont typeface="Arial" charset="0"/>
              <a:buNone/>
              <a:defRPr/>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2561</TotalTime>
  <Words>4911</Words>
  <Application>Microsoft Office PowerPoint</Application>
  <PresentationFormat>On-screen Show (4:3)</PresentationFormat>
  <Paragraphs>595</Paragraphs>
  <Slides>61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Times New Roman</vt:lpstr>
      <vt:lpstr>Courier New</vt:lpstr>
      <vt:lpstr>Wingdings</vt:lpstr>
      <vt:lpstr>Britannic Bold</vt:lpstr>
      <vt:lpstr>Arial Unicode MS</vt:lpstr>
      <vt:lpstr>Office Theme</vt:lpstr>
      <vt:lpstr>Revision of Electoral Rolls</vt:lpstr>
      <vt:lpstr>PowerPoint Presentation</vt:lpstr>
      <vt:lpstr>PowerPoint Presentation</vt:lpstr>
      <vt:lpstr>PowerPoint Presentation</vt:lpstr>
      <vt:lpstr>PowerPoint Presentation</vt:lpstr>
      <vt:lpstr>Let us understand a few important points of ER Revision </vt:lpstr>
      <vt:lpstr>Revision of Rolls- some legal provision</vt:lpstr>
      <vt:lpstr>Revision of Rolls</vt:lpstr>
      <vt:lpstr>Procedure during Summary Revision</vt:lpstr>
      <vt:lpstr>Procedure during Summary Revision</vt:lpstr>
      <vt:lpstr>PowerPoint Presentation</vt:lpstr>
      <vt:lpstr>PowerPoint Presentation</vt:lpstr>
      <vt:lpstr> Mandatory Pre-Revision activities </vt:lpstr>
      <vt:lpstr>Procedure during Summary Revision</vt:lpstr>
      <vt:lpstr>Procedure during Summary Revision</vt:lpstr>
      <vt:lpstr>Procedure during Summary Revision</vt:lpstr>
      <vt:lpstr>PowerPoint Presentation</vt:lpstr>
      <vt:lpstr> </vt:lpstr>
      <vt:lpstr>PowerPoint Presentation</vt:lpstr>
      <vt:lpstr>Duties of EROs during Roll Revision ( The list is illustrative and not exhaustive)</vt:lpstr>
      <vt:lpstr>What does the Roll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Roll revision is done</vt:lpstr>
      <vt:lpstr>PowerPoint Presentation</vt:lpstr>
      <vt:lpstr>Filing of Claims and Objections </vt:lpstr>
      <vt:lpstr>Forms of Claims and Objections </vt:lpstr>
      <vt:lpstr> </vt:lpstr>
      <vt:lpstr>Display  of list of claims and objections </vt:lpstr>
      <vt:lpstr>PowerPoint Presentation</vt:lpstr>
      <vt:lpstr>Decision on Claims and Objections</vt:lpstr>
      <vt:lpstr>PowerPoint Presentation</vt:lpstr>
      <vt:lpstr>What is BLO Register? </vt:lpstr>
      <vt:lpstr>WHAT IS BLO REGISTER </vt:lpstr>
      <vt:lpstr>ANNEXURE-II</vt:lpstr>
      <vt:lpstr>What does the BLO register look like ?</vt:lpstr>
      <vt:lpstr>THE RECORD TO BE SUBMITTED BY BLO AFTER THE HOUSE-TO-HOUSE VERIFICATION</vt:lpstr>
      <vt:lpstr>BLO Register has been given again </vt:lpstr>
      <vt:lpstr>PowerPoint Presentation</vt:lpstr>
      <vt:lpstr>Maximising PER/EPIC Application/receipts we give while collecting photos</vt:lpstr>
      <vt:lpstr> Statistical tools to analyze the  roll .</vt:lpstr>
      <vt:lpstr>Draft Roll in Summary Revision- Statistical Analysis</vt:lpstr>
      <vt:lpstr>Draft Roll in Summary Revision- Statistical Analysis</vt:lpstr>
      <vt:lpstr>Statistical Analysis</vt:lpstr>
      <vt:lpstr>Statistical Analysis</vt:lpstr>
      <vt:lpstr>Statistical Analysis</vt:lpstr>
      <vt:lpstr>Statistical Analysis</vt:lpstr>
      <vt:lpstr>Statistical Analysis</vt:lpstr>
      <vt:lpstr>Statistical Analysis</vt:lpstr>
      <vt:lpstr>Statistical Analysis</vt:lpstr>
      <vt:lpstr>Statistical Analysis</vt:lpstr>
      <vt:lpstr>Other directions of ECI</vt:lpstr>
      <vt:lpstr>Please be careful about</vt:lpstr>
      <vt:lpstr> </vt:lpstr>
    </vt:vector>
  </TitlesOfParts>
  <Company>sai info system india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dc:creator>
  <cp:lastModifiedBy>CEOBIHAR</cp:lastModifiedBy>
  <cp:revision>263</cp:revision>
  <cp:lastPrinted>2012-06-07T11:07:54Z</cp:lastPrinted>
  <dcterms:created xsi:type="dcterms:W3CDTF">2011-07-13T08:39:15Z</dcterms:created>
  <dcterms:modified xsi:type="dcterms:W3CDTF">2019-08-22T11:19:39Z</dcterms:modified>
</cp:coreProperties>
</file>