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3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D4EE-EA27-4C38-90F0-B4669058E5DB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CD29-7711-4329-A869-71EC37F4C4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04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DF4D2-7615-433E-8B1E-46F9F497338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86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B5C1-5C82-43DE-B46C-634DFC9DC6A7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1621-6C71-48DA-85D7-C662D4A01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eronetbasic.ecinet.in/MonitoringDashboard/GetElectorSummary?stateCode=S07&amp;distNo=0&amp;acNo=0" TargetMode="External"/><Relationship Id="rId13" Type="http://schemas.openxmlformats.org/officeDocument/2006/relationships/hyperlink" Target="http://eronetbasic.ecinet.in/MonitoringDashboard/GetElectorSummary?stateCode=S12&amp;distNo=0&amp;acNo=0" TargetMode="External"/><Relationship Id="rId3" Type="http://schemas.openxmlformats.org/officeDocument/2006/relationships/hyperlink" Target="http://eronetbasic.ecinet.in/MonitoringDashboard/GetElectorSummary?stateCode=S02&amp;distNo=0&amp;acNo=0" TargetMode="External"/><Relationship Id="rId7" Type="http://schemas.openxmlformats.org/officeDocument/2006/relationships/hyperlink" Target="http://eronetbasic.ecinet.in/MonitoringDashboard/GetElectorSummary?stateCode=S06&amp;distNo=0&amp;acNo=0" TargetMode="External"/><Relationship Id="rId12" Type="http://schemas.openxmlformats.org/officeDocument/2006/relationships/hyperlink" Target="http://eronetbasic.ecinet.in/MonitoringDashboard/GetElectorSummary?stateCode=S11&amp;distNo=0&amp;acNo=0" TargetMode="External"/><Relationship Id="rId2" Type="http://schemas.openxmlformats.org/officeDocument/2006/relationships/hyperlink" Target="http://eronetbasic.ecinet.in/MonitoringDashboard/GetElectorSummary?stateCode=S01&amp;distNo=0&amp;acNo=0" TargetMode="External"/><Relationship Id="rId16" Type="http://schemas.openxmlformats.org/officeDocument/2006/relationships/hyperlink" Target="http://eronetbasic.ecinet.in/MonitoringDashboard/GetElectorSummary?stateCode=S15&amp;distNo=0&amp;acNo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ronetbasic.ecinet.in/MonitoringDashboard/GetElectorSummary?stateCode=S05&amp;distNo=0&amp;acNo=0" TargetMode="External"/><Relationship Id="rId11" Type="http://schemas.openxmlformats.org/officeDocument/2006/relationships/hyperlink" Target="http://eronetbasic.ecinet.in/MonitoringDashboard/GetElectorSummary?stateCode=S10&amp;distNo=0&amp;acNo=0" TargetMode="External"/><Relationship Id="rId5" Type="http://schemas.openxmlformats.org/officeDocument/2006/relationships/hyperlink" Target="http://eronetbasic.ecinet.in/MonitoringDashboard/GetElectorSummary?stateCode=S04&amp;distNo=0&amp;acNo=0" TargetMode="External"/><Relationship Id="rId15" Type="http://schemas.openxmlformats.org/officeDocument/2006/relationships/hyperlink" Target="http://eronetbasic.ecinet.in/MonitoringDashboard/GetElectorSummary?stateCode=S14&amp;distNo=0&amp;acNo=0" TargetMode="External"/><Relationship Id="rId10" Type="http://schemas.openxmlformats.org/officeDocument/2006/relationships/hyperlink" Target="http://eronetbasic.ecinet.in/MonitoringDashboard/GetElectorSummary?stateCode=S09&amp;distNo=0&amp;acNo=0" TargetMode="External"/><Relationship Id="rId4" Type="http://schemas.openxmlformats.org/officeDocument/2006/relationships/hyperlink" Target="http://eronetbasic.ecinet.in/MonitoringDashboard/GetElectorSummary?stateCode=S03&amp;distNo=0&amp;acNo=0" TargetMode="External"/><Relationship Id="rId9" Type="http://schemas.openxmlformats.org/officeDocument/2006/relationships/hyperlink" Target="http://eronetbasic.ecinet.in/MonitoringDashboard/GetElectorSummary?stateCode=S08&amp;distNo=0&amp;acNo=0" TargetMode="External"/><Relationship Id="rId14" Type="http://schemas.openxmlformats.org/officeDocument/2006/relationships/hyperlink" Target="http://eronetbasic.ecinet.in/MonitoringDashboard/GetElectorSummary?stateCode=S13&amp;distNo=0&amp;acNo=0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EVP Process at </a:t>
            </a:r>
            <a:r>
              <a:rPr lang="en-IN" dirty="0" smtClean="0"/>
              <a:t>NVSP, </a:t>
            </a:r>
            <a:r>
              <a:rPr lang="en-IN" dirty="0" err="1" smtClean="0"/>
              <a:t>ERONet</a:t>
            </a:r>
            <a:r>
              <a:rPr lang="en-IN" dirty="0" smtClean="0"/>
              <a:t> &amp; BLONET APP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84"/>
            <a:ext cx="7886700" cy="386075"/>
          </a:xfrm>
        </p:spPr>
        <p:txBody>
          <a:bodyPr>
            <a:noAutofit/>
          </a:bodyPr>
          <a:lstStyle/>
          <a:p>
            <a:pPr algn="ctr"/>
            <a:r>
              <a:rPr lang="en-IN" b="1" u="sng" dirty="0" smtClean="0"/>
              <a:t>Shifted/ Dead Electors</a:t>
            </a:r>
            <a:endParaRPr lang="en-US" sz="18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567" y="509580"/>
            <a:ext cx="5033096" cy="463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028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84"/>
            <a:ext cx="7886700" cy="386075"/>
          </a:xfrm>
        </p:spPr>
        <p:txBody>
          <a:bodyPr>
            <a:noAutofit/>
          </a:bodyPr>
          <a:lstStyle/>
          <a:p>
            <a:pPr algn="ctr"/>
            <a:r>
              <a:rPr lang="en-IN" b="1" u="sng" dirty="0" smtClean="0"/>
              <a:t>For Unenrolled Citizens</a:t>
            </a:r>
            <a:endParaRPr lang="en-US" sz="18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53" y="337209"/>
            <a:ext cx="5291694" cy="47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9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84"/>
            <a:ext cx="7886700" cy="386075"/>
          </a:xfrm>
        </p:spPr>
        <p:txBody>
          <a:bodyPr>
            <a:noAutofit/>
          </a:bodyPr>
          <a:lstStyle/>
          <a:p>
            <a:pPr algn="ctr"/>
            <a:r>
              <a:rPr lang="en-IN" b="1" u="sng" dirty="0" smtClean="0"/>
              <a:t>For Prospective Electors</a:t>
            </a:r>
            <a:endParaRPr lang="en-US" sz="1800" b="1" u="sng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2739" y="325365"/>
            <a:ext cx="4487898" cy="4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540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/>
          <a:lstStyle/>
          <a:p>
            <a:r>
              <a:rPr lang="en-US" b="1" dirty="0" smtClean="0"/>
              <a:t>Part Boundary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8" tIns="45719" rIns="91438" bIns="45719">
            <a:noAutofit/>
          </a:bodyPr>
          <a:lstStyle/>
          <a:p>
            <a:pPr lvl="0" algn="just">
              <a:buNone/>
            </a:pPr>
            <a:r>
              <a:rPr lang="en-US" sz="2100" dirty="0"/>
              <a:t>Part boundary maps can be prepared in following ways:</a:t>
            </a:r>
          </a:p>
          <a:p>
            <a:pPr lvl="0" algn="just"/>
            <a:r>
              <a:rPr lang="en-US" sz="2100" dirty="0"/>
              <a:t>Map of City/Town/Village be taken from respective planning department and parts are marked on it by hand or</a:t>
            </a:r>
          </a:p>
          <a:p>
            <a:pPr lvl="0" algn="just"/>
            <a:r>
              <a:rPr lang="en-US" sz="2100" dirty="0"/>
              <a:t>Map is prepared using a GIS Tool or</a:t>
            </a:r>
          </a:p>
          <a:p>
            <a:pPr algn="just"/>
            <a:r>
              <a:rPr lang="en-US" sz="2100" dirty="0"/>
              <a:t>Notional Part Boundary is prepared using IT application. In this a mobile device is used and coordinates are captured by moving around the part</a:t>
            </a:r>
          </a:p>
          <a:p>
            <a:endParaRPr lang="en-US" sz="2100" dirty="0"/>
          </a:p>
          <a:p>
            <a:pPr>
              <a:buNone/>
            </a:pP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048000" cy="1943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81000" y="3714751"/>
            <a:ext cx="8382000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We can create different </a:t>
            </a:r>
            <a:r>
              <a:rPr lang="en-US" b="1" dirty="0" smtClean="0"/>
              <a:t>Polygon</a:t>
            </a:r>
            <a:r>
              <a:rPr lang="en-US" dirty="0" smtClean="0"/>
              <a:t> from </a:t>
            </a:r>
            <a:r>
              <a:rPr lang="en-US" b="1" dirty="0" smtClean="0"/>
              <a:t>groups of points </a:t>
            </a:r>
            <a:r>
              <a:rPr lang="en-US" dirty="0" smtClean="0"/>
              <a:t>created with a GPS receiver, allowing to create Street/Road/Lane maps, Wing Map, Ward Map and Sector map, Area/Locality map, Village/Town /City and Tehsil maps which helps to identify </a:t>
            </a:r>
            <a:r>
              <a:rPr lang="en-US" b="1" dirty="0" smtClean="0"/>
              <a:t>PART boundaries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14452"/>
            <a:ext cx="3219450" cy="20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</p:pic>
      <p:sp>
        <p:nvSpPr>
          <p:cNvPr id="10" name="Chevron 9"/>
          <p:cNvSpPr/>
          <p:nvPr/>
        </p:nvSpPr>
        <p:spPr>
          <a:xfrm>
            <a:off x="3733800" y="2114550"/>
            <a:ext cx="228600" cy="228600"/>
          </a:xfrm>
          <a:prstGeom prst="chevron">
            <a:avLst/>
          </a:prstGeom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3962400" y="2114550"/>
            <a:ext cx="228600" cy="228600"/>
          </a:xfrm>
          <a:prstGeom prst="chevron">
            <a:avLst/>
          </a:prstGeom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191000" y="2114550"/>
            <a:ext cx="228600" cy="228600"/>
          </a:xfrm>
          <a:prstGeom prst="chevron">
            <a:avLst/>
          </a:prstGeom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419600" y="2114550"/>
            <a:ext cx="228600" cy="228600"/>
          </a:xfrm>
          <a:prstGeom prst="chevron">
            <a:avLst/>
          </a:prstGeom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429001"/>
            <a:ext cx="26670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b="1" dirty="0" smtClean="0"/>
              <a:t>                    Fig- 1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26" idx="9"/>
            <a:endCxn id="22" idx="0"/>
          </p:cNvCxnSpPr>
          <p:nvPr/>
        </p:nvCxnSpPr>
        <p:spPr>
          <a:xfrm>
            <a:off x="7462983" y="1551709"/>
            <a:ext cx="1095443" cy="44854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2" idx="1"/>
          </p:cNvCxnSpPr>
          <p:nvPr/>
        </p:nvCxnSpPr>
        <p:spPr>
          <a:xfrm>
            <a:off x="6858002" y="2571750"/>
            <a:ext cx="1114847" cy="21333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72849" y="2000251"/>
            <a:ext cx="1171153" cy="15696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</a:rPr>
              <a:t>Polygon/PART BOUNDARY</a:t>
            </a:r>
          </a:p>
        </p:txBody>
      </p:sp>
      <p:sp>
        <p:nvSpPr>
          <p:cNvPr id="14" name="Freeform 13"/>
          <p:cNvSpPr/>
          <p:nvPr/>
        </p:nvSpPr>
        <p:spPr>
          <a:xfrm>
            <a:off x="4931879" y="2085110"/>
            <a:ext cx="1376559" cy="852055"/>
          </a:xfrm>
          <a:custGeom>
            <a:avLst/>
            <a:gdLst>
              <a:gd name="connsiteX0" fmla="*/ 341 w 1376559"/>
              <a:gd name="connsiteY0" fmla="*/ 0 h 1136073"/>
              <a:gd name="connsiteX1" fmla="*/ 619178 w 1376559"/>
              <a:gd name="connsiteY1" fmla="*/ 46182 h 1136073"/>
              <a:gd name="connsiteX2" fmla="*/ 1044050 w 1376559"/>
              <a:gd name="connsiteY2" fmla="*/ 166255 h 1136073"/>
              <a:gd name="connsiteX3" fmla="*/ 1265723 w 1376559"/>
              <a:gd name="connsiteY3" fmla="*/ 230910 h 1136073"/>
              <a:gd name="connsiteX4" fmla="*/ 1376559 w 1376559"/>
              <a:gd name="connsiteY4" fmla="*/ 286328 h 1136073"/>
              <a:gd name="connsiteX5" fmla="*/ 1339614 w 1376559"/>
              <a:gd name="connsiteY5" fmla="*/ 535710 h 1136073"/>
              <a:gd name="connsiteX6" fmla="*/ 1210305 w 1376559"/>
              <a:gd name="connsiteY6" fmla="*/ 674255 h 1136073"/>
              <a:gd name="connsiteX7" fmla="*/ 1173359 w 1376559"/>
              <a:gd name="connsiteY7" fmla="*/ 794328 h 1136073"/>
              <a:gd name="connsiteX8" fmla="*/ 1154887 w 1376559"/>
              <a:gd name="connsiteY8" fmla="*/ 858982 h 1136073"/>
              <a:gd name="connsiteX9" fmla="*/ 1062523 w 1376559"/>
              <a:gd name="connsiteY9" fmla="*/ 988291 h 1136073"/>
              <a:gd name="connsiteX10" fmla="*/ 1007105 w 1376559"/>
              <a:gd name="connsiteY10" fmla="*/ 701964 h 1136073"/>
              <a:gd name="connsiteX11" fmla="*/ 914741 w 1376559"/>
              <a:gd name="connsiteY11" fmla="*/ 591128 h 1136073"/>
              <a:gd name="connsiteX12" fmla="*/ 850087 w 1376559"/>
              <a:gd name="connsiteY12" fmla="*/ 711200 h 1136073"/>
              <a:gd name="connsiteX13" fmla="*/ 656123 w 1376559"/>
              <a:gd name="connsiteY13" fmla="*/ 618837 h 1136073"/>
              <a:gd name="connsiteX14" fmla="*/ 979396 w 1376559"/>
              <a:gd name="connsiteY14" fmla="*/ 1126837 h 1136073"/>
              <a:gd name="connsiteX15" fmla="*/ 868559 w 1376559"/>
              <a:gd name="connsiteY15" fmla="*/ 1136073 h 1136073"/>
              <a:gd name="connsiteX16" fmla="*/ 739250 w 1376559"/>
              <a:gd name="connsiteY16" fmla="*/ 997528 h 1136073"/>
              <a:gd name="connsiteX17" fmla="*/ 582232 w 1376559"/>
              <a:gd name="connsiteY17" fmla="*/ 877455 h 1136073"/>
              <a:gd name="connsiteX18" fmla="*/ 415978 w 1376559"/>
              <a:gd name="connsiteY18" fmla="*/ 757382 h 1136073"/>
              <a:gd name="connsiteX19" fmla="*/ 305141 w 1376559"/>
              <a:gd name="connsiteY19" fmla="*/ 618837 h 1136073"/>
              <a:gd name="connsiteX20" fmla="*/ 277432 w 1376559"/>
              <a:gd name="connsiteY20" fmla="*/ 628073 h 1136073"/>
              <a:gd name="connsiteX21" fmla="*/ 74232 w 1376559"/>
              <a:gd name="connsiteY21" fmla="*/ 535710 h 1136073"/>
              <a:gd name="connsiteX22" fmla="*/ 64996 w 1376559"/>
              <a:gd name="connsiteY22" fmla="*/ 369455 h 1136073"/>
              <a:gd name="connsiteX23" fmla="*/ 37287 w 1376559"/>
              <a:gd name="connsiteY23" fmla="*/ 193964 h 1136073"/>
              <a:gd name="connsiteX24" fmla="*/ 341 w 1376559"/>
              <a:gd name="connsiteY24" fmla="*/ 0 h 113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76559" h="1136073">
                <a:moveTo>
                  <a:pt x="341" y="0"/>
                </a:moveTo>
                <a:lnTo>
                  <a:pt x="619178" y="46182"/>
                </a:lnTo>
                <a:lnTo>
                  <a:pt x="1044050" y="166255"/>
                </a:lnTo>
                <a:lnTo>
                  <a:pt x="1265723" y="230910"/>
                </a:lnTo>
                <a:lnTo>
                  <a:pt x="1376559" y="286328"/>
                </a:lnTo>
                <a:lnTo>
                  <a:pt x="1339614" y="535710"/>
                </a:lnTo>
                <a:lnTo>
                  <a:pt x="1210305" y="674255"/>
                </a:lnTo>
                <a:lnTo>
                  <a:pt x="1173359" y="794328"/>
                </a:lnTo>
                <a:lnTo>
                  <a:pt x="1154887" y="858982"/>
                </a:lnTo>
                <a:lnTo>
                  <a:pt x="1062523" y="988291"/>
                </a:lnTo>
                <a:lnTo>
                  <a:pt x="1007105" y="701964"/>
                </a:lnTo>
                <a:lnTo>
                  <a:pt x="914741" y="591128"/>
                </a:lnTo>
                <a:lnTo>
                  <a:pt x="850087" y="711200"/>
                </a:lnTo>
                <a:lnTo>
                  <a:pt x="656123" y="618837"/>
                </a:lnTo>
                <a:lnTo>
                  <a:pt x="979396" y="1126837"/>
                </a:lnTo>
                <a:lnTo>
                  <a:pt x="868559" y="1136073"/>
                </a:lnTo>
                <a:lnTo>
                  <a:pt x="739250" y="997528"/>
                </a:lnTo>
                <a:lnTo>
                  <a:pt x="582232" y="877455"/>
                </a:lnTo>
                <a:lnTo>
                  <a:pt x="415978" y="757382"/>
                </a:lnTo>
                <a:lnTo>
                  <a:pt x="305141" y="618837"/>
                </a:lnTo>
                <a:lnTo>
                  <a:pt x="277432" y="628073"/>
                </a:lnTo>
                <a:lnTo>
                  <a:pt x="74232" y="535710"/>
                </a:lnTo>
                <a:cubicBezTo>
                  <a:pt x="55419" y="366395"/>
                  <a:pt x="0" y="369455"/>
                  <a:pt x="64996" y="369455"/>
                </a:cubicBezTo>
                <a:lnTo>
                  <a:pt x="37287" y="193964"/>
                </a:lnTo>
                <a:lnTo>
                  <a:pt x="341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80001" y="1662546"/>
            <a:ext cx="1330036" cy="512618"/>
          </a:xfrm>
          <a:custGeom>
            <a:avLst/>
            <a:gdLst>
              <a:gd name="connsiteX0" fmla="*/ 83127 w 1330036"/>
              <a:gd name="connsiteY0" fmla="*/ 138546 h 683491"/>
              <a:gd name="connsiteX1" fmla="*/ 0 w 1330036"/>
              <a:gd name="connsiteY1" fmla="*/ 480291 h 683491"/>
              <a:gd name="connsiteX2" fmla="*/ 175491 w 1330036"/>
              <a:gd name="connsiteY2" fmla="*/ 526473 h 683491"/>
              <a:gd name="connsiteX3" fmla="*/ 369455 w 1330036"/>
              <a:gd name="connsiteY3" fmla="*/ 526473 h 683491"/>
              <a:gd name="connsiteX4" fmla="*/ 508000 w 1330036"/>
              <a:gd name="connsiteY4" fmla="*/ 554182 h 683491"/>
              <a:gd name="connsiteX5" fmla="*/ 665018 w 1330036"/>
              <a:gd name="connsiteY5" fmla="*/ 600364 h 683491"/>
              <a:gd name="connsiteX6" fmla="*/ 794327 w 1330036"/>
              <a:gd name="connsiteY6" fmla="*/ 609600 h 683491"/>
              <a:gd name="connsiteX7" fmla="*/ 923636 w 1330036"/>
              <a:gd name="connsiteY7" fmla="*/ 646546 h 683491"/>
              <a:gd name="connsiteX8" fmla="*/ 1246909 w 1330036"/>
              <a:gd name="connsiteY8" fmla="*/ 683491 h 683491"/>
              <a:gd name="connsiteX9" fmla="*/ 1256145 w 1330036"/>
              <a:gd name="connsiteY9" fmla="*/ 397164 h 683491"/>
              <a:gd name="connsiteX10" fmla="*/ 1293091 w 1330036"/>
              <a:gd name="connsiteY10" fmla="*/ 267855 h 683491"/>
              <a:gd name="connsiteX11" fmla="*/ 1330036 w 1330036"/>
              <a:gd name="connsiteY11" fmla="*/ 0 h 683491"/>
              <a:gd name="connsiteX12" fmla="*/ 1200727 w 1330036"/>
              <a:gd name="connsiteY12" fmla="*/ 36946 h 683491"/>
              <a:gd name="connsiteX13" fmla="*/ 1071418 w 1330036"/>
              <a:gd name="connsiteY13" fmla="*/ 73891 h 683491"/>
              <a:gd name="connsiteX14" fmla="*/ 951345 w 1330036"/>
              <a:gd name="connsiteY14" fmla="*/ 64655 h 683491"/>
              <a:gd name="connsiteX15" fmla="*/ 711200 w 1330036"/>
              <a:gd name="connsiteY15" fmla="*/ 92364 h 683491"/>
              <a:gd name="connsiteX16" fmla="*/ 378691 w 1330036"/>
              <a:gd name="connsiteY16" fmla="*/ 138546 h 683491"/>
              <a:gd name="connsiteX17" fmla="*/ 230909 w 1330036"/>
              <a:gd name="connsiteY17" fmla="*/ 166255 h 683491"/>
              <a:gd name="connsiteX18" fmla="*/ 83127 w 1330036"/>
              <a:gd name="connsiteY18" fmla="*/ 138546 h 68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0036" h="683491">
                <a:moveTo>
                  <a:pt x="83127" y="138546"/>
                </a:moveTo>
                <a:lnTo>
                  <a:pt x="0" y="480291"/>
                </a:lnTo>
                <a:cubicBezTo>
                  <a:pt x="169221" y="527297"/>
                  <a:pt x="108738" y="526473"/>
                  <a:pt x="175491" y="526473"/>
                </a:cubicBezTo>
                <a:lnTo>
                  <a:pt x="369455" y="526473"/>
                </a:lnTo>
                <a:lnTo>
                  <a:pt x="508000" y="554182"/>
                </a:lnTo>
                <a:lnTo>
                  <a:pt x="665018" y="600364"/>
                </a:lnTo>
                <a:lnTo>
                  <a:pt x="794327" y="609600"/>
                </a:lnTo>
                <a:lnTo>
                  <a:pt x="923636" y="646546"/>
                </a:lnTo>
                <a:lnTo>
                  <a:pt x="1246909" y="683491"/>
                </a:lnTo>
                <a:lnTo>
                  <a:pt x="1256145" y="397164"/>
                </a:lnTo>
                <a:cubicBezTo>
                  <a:pt x="1284500" y="264845"/>
                  <a:pt x="1239773" y="267855"/>
                  <a:pt x="1293091" y="267855"/>
                </a:cubicBezTo>
                <a:lnTo>
                  <a:pt x="1330036" y="0"/>
                </a:lnTo>
                <a:lnTo>
                  <a:pt x="1200727" y="36946"/>
                </a:lnTo>
                <a:lnTo>
                  <a:pt x="1071418" y="73891"/>
                </a:lnTo>
                <a:lnTo>
                  <a:pt x="951345" y="64655"/>
                </a:lnTo>
                <a:lnTo>
                  <a:pt x="711200" y="92364"/>
                </a:lnTo>
                <a:lnTo>
                  <a:pt x="378691" y="138546"/>
                </a:lnTo>
                <a:lnTo>
                  <a:pt x="230909" y="166255"/>
                </a:lnTo>
                <a:lnTo>
                  <a:pt x="83127" y="138546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428509" y="1690255"/>
            <a:ext cx="748146" cy="471054"/>
          </a:xfrm>
          <a:custGeom>
            <a:avLst/>
            <a:gdLst>
              <a:gd name="connsiteX0" fmla="*/ 55418 w 748146"/>
              <a:gd name="connsiteY0" fmla="*/ 0 h 628072"/>
              <a:gd name="connsiteX1" fmla="*/ 27709 w 748146"/>
              <a:gd name="connsiteY1" fmla="*/ 249382 h 628072"/>
              <a:gd name="connsiteX2" fmla="*/ 0 w 748146"/>
              <a:gd name="connsiteY2" fmla="*/ 387927 h 628072"/>
              <a:gd name="connsiteX3" fmla="*/ 55418 w 748146"/>
              <a:gd name="connsiteY3" fmla="*/ 628072 h 628072"/>
              <a:gd name="connsiteX4" fmla="*/ 175491 w 748146"/>
              <a:gd name="connsiteY4" fmla="*/ 600363 h 628072"/>
              <a:gd name="connsiteX5" fmla="*/ 489527 w 748146"/>
              <a:gd name="connsiteY5" fmla="*/ 508000 h 628072"/>
              <a:gd name="connsiteX6" fmla="*/ 646546 w 748146"/>
              <a:gd name="connsiteY6" fmla="*/ 489527 h 628072"/>
              <a:gd name="connsiteX7" fmla="*/ 748146 w 748146"/>
              <a:gd name="connsiteY7" fmla="*/ 480291 h 628072"/>
              <a:gd name="connsiteX8" fmla="*/ 683491 w 748146"/>
              <a:gd name="connsiteY8" fmla="*/ 295563 h 628072"/>
              <a:gd name="connsiteX9" fmla="*/ 655782 w 748146"/>
              <a:gd name="connsiteY9" fmla="*/ 397163 h 628072"/>
              <a:gd name="connsiteX10" fmla="*/ 535709 w 748146"/>
              <a:gd name="connsiteY10" fmla="*/ 193963 h 628072"/>
              <a:gd name="connsiteX11" fmla="*/ 369455 w 748146"/>
              <a:gd name="connsiteY11" fmla="*/ 120072 h 628072"/>
              <a:gd name="connsiteX12" fmla="*/ 55418 w 748146"/>
              <a:gd name="connsiteY12" fmla="*/ 0 h 62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8146" h="628072">
                <a:moveTo>
                  <a:pt x="55418" y="0"/>
                </a:moveTo>
                <a:lnTo>
                  <a:pt x="27709" y="249382"/>
                </a:lnTo>
                <a:lnTo>
                  <a:pt x="0" y="387927"/>
                </a:lnTo>
                <a:lnTo>
                  <a:pt x="55418" y="628072"/>
                </a:lnTo>
                <a:lnTo>
                  <a:pt x="175491" y="600363"/>
                </a:lnTo>
                <a:lnTo>
                  <a:pt x="489527" y="508000"/>
                </a:lnTo>
                <a:lnTo>
                  <a:pt x="646546" y="489527"/>
                </a:lnTo>
                <a:lnTo>
                  <a:pt x="748146" y="480291"/>
                </a:lnTo>
                <a:lnTo>
                  <a:pt x="683491" y="295563"/>
                </a:lnTo>
                <a:lnTo>
                  <a:pt x="655782" y="397163"/>
                </a:lnTo>
                <a:lnTo>
                  <a:pt x="535709" y="193963"/>
                </a:lnTo>
                <a:lnTo>
                  <a:pt x="369455" y="120072"/>
                </a:lnTo>
                <a:lnTo>
                  <a:pt x="55418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028875" y="2431474"/>
            <a:ext cx="796957" cy="817418"/>
          </a:xfrm>
          <a:custGeom>
            <a:avLst/>
            <a:gdLst>
              <a:gd name="connsiteX0" fmla="*/ 46182 w 796957"/>
              <a:gd name="connsiteY0" fmla="*/ 489527 h 1089891"/>
              <a:gd name="connsiteX1" fmla="*/ 184727 w 796957"/>
              <a:gd name="connsiteY1" fmla="*/ 406400 h 1089891"/>
              <a:gd name="connsiteX2" fmla="*/ 350982 w 796957"/>
              <a:gd name="connsiteY2" fmla="*/ 277091 h 1089891"/>
              <a:gd name="connsiteX3" fmla="*/ 452582 w 796957"/>
              <a:gd name="connsiteY3" fmla="*/ 221672 h 1089891"/>
              <a:gd name="connsiteX4" fmla="*/ 581891 w 796957"/>
              <a:gd name="connsiteY4" fmla="*/ 138545 h 1089891"/>
              <a:gd name="connsiteX5" fmla="*/ 794327 w 796957"/>
              <a:gd name="connsiteY5" fmla="*/ 0 h 1089891"/>
              <a:gd name="connsiteX6" fmla="*/ 794327 w 796957"/>
              <a:gd name="connsiteY6" fmla="*/ 498763 h 1089891"/>
              <a:gd name="connsiteX7" fmla="*/ 628072 w 796957"/>
              <a:gd name="connsiteY7" fmla="*/ 628072 h 1089891"/>
              <a:gd name="connsiteX8" fmla="*/ 535709 w 796957"/>
              <a:gd name="connsiteY8" fmla="*/ 748145 h 1089891"/>
              <a:gd name="connsiteX9" fmla="*/ 314036 w 796957"/>
              <a:gd name="connsiteY9" fmla="*/ 895927 h 1089891"/>
              <a:gd name="connsiteX10" fmla="*/ 267854 w 796957"/>
              <a:gd name="connsiteY10" fmla="*/ 997527 h 1089891"/>
              <a:gd name="connsiteX11" fmla="*/ 157018 w 796957"/>
              <a:gd name="connsiteY11" fmla="*/ 1016000 h 1089891"/>
              <a:gd name="connsiteX12" fmla="*/ 110836 w 796957"/>
              <a:gd name="connsiteY12" fmla="*/ 1089891 h 1089891"/>
              <a:gd name="connsiteX13" fmla="*/ 46182 w 796957"/>
              <a:gd name="connsiteY13" fmla="*/ 886691 h 1089891"/>
              <a:gd name="connsiteX14" fmla="*/ 0 w 796957"/>
              <a:gd name="connsiteY14" fmla="*/ 711200 h 1089891"/>
              <a:gd name="connsiteX15" fmla="*/ 18472 w 796957"/>
              <a:gd name="connsiteY15" fmla="*/ 554181 h 1089891"/>
              <a:gd name="connsiteX16" fmla="*/ 46182 w 796957"/>
              <a:gd name="connsiteY16" fmla="*/ 489527 h 108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6957" h="1089891">
                <a:moveTo>
                  <a:pt x="46182" y="489527"/>
                </a:moveTo>
                <a:cubicBezTo>
                  <a:pt x="178081" y="404735"/>
                  <a:pt x="124250" y="406400"/>
                  <a:pt x="184727" y="406400"/>
                </a:cubicBezTo>
                <a:lnTo>
                  <a:pt x="350982" y="277091"/>
                </a:lnTo>
                <a:lnTo>
                  <a:pt x="452582" y="221672"/>
                </a:lnTo>
                <a:cubicBezTo>
                  <a:pt x="575186" y="136792"/>
                  <a:pt x="523974" y="138545"/>
                  <a:pt x="581891" y="138545"/>
                </a:cubicBezTo>
                <a:cubicBezTo>
                  <a:pt x="796957" y="7635"/>
                  <a:pt x="794327" y="92135"/>
                  <a:pt x="794327" y="0"/>
                </a:cubicBezTo>
                <a:lnTo>
                  <a:pt x="794327" y="498763"/>
                </a:lnTo>
                <a:lnTo>
                  <a:pt x="628072" y="628072"/>
                </a:lnTo>
                <a:lnTo>
                  <a:pt x="535709" y="748145"/>
                </a:lnTo>
                <a:lnTo>
                  <a:pt x="314036" y="895927"/>
                </a:lnTo>
                <a:cubicBezTo>
                  <a:pt x="276039" y="1000421"/>
                  <a:pt x="313127" y="997527"/>
                  <a:pt x="267854" y="997527"/>
                </a:cubicBezTo>
                <a:cubicBezTo>
                  <a:pt x="144739" y="1016468"/>
                  <a:pt x="107287" y="1016000"/>
                  <a:pt x="157018" y="1016000"/>
                </a:cubicBezTo>
                <a:lnTo>
                  <a:pt x="110836" y="1089891"/>
                </a:lnTo>
                <a:cubicBezTo>
                  <a:pt x="45208" y="893006"/>
                  <a:pt x="46182" y="964079"/>
                  <a:pt x="46182" y="886691"/>
                </a:cubicBezTo>
                <a:lnTo>
                  <a:pt x="0" y="711200"/>
                </a:lnTo>
                <a:lnTo>
                  <a:pt x="18472" y="554181"/>
                </a:lnTo>
                <a:lnTo>
                  <a:pt x="46182" y="489527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13961" y="1440873"/>
            <a:ext cx="1679205" cy="339436"/>
          </a:xfrm>
          <a:custGeom>
            <a:avLst/>
            <a:gdLst>
              <a:gd name="connsiteX0" fmla="*/ 229096 w 1679205"/>
              <a:gd name="connsiteY0" fmla="*/ 157018 h 452581"/>
              <a:gd name="connsiteX1" fmla="*/ 478477 w 1679205"/>
              <a:gd name="connsiteY1" fmla="*/ 101600 h 452581"/>
              <a:gd name="connsiteX2" fmla="*/ 607786 w 1679205"/>
              <a:gd name="connsiteY2" fmla="*/ 83127 h 452581"/>
              <a:gd name="connsiteX3" fmla="*/ 838696 w 1679205"/>
              <a:gd name="connsiteY3" fmla="*/ 46181 h 452581"/>
              <a:gd name="connsiteX4" fmla="*/ 1060368 w 1679205"/>
              <a:gd name="connsiteY4" fmla="*/ 18472 h 452581"/>
              <a:gd name="connsiteX5" fmla="*/ 1365168 w 1679205"/>
              <a:gd name="connsiteY5" fmla="*/ 0 h 452581"/>
              <a:gd name="connsiteX6" fmla="*/ 1549896 w 1679205"/>
              <a:gd name="connsiteY6" fmla="*/ 0 h 452581"/>
              <a:gd name="connsiteX7" fmla="*/ 1679205 w 1679205"/>
              <a:gd name="connsiteY7" fmla="*/ 18472 h 452581"/>
              <a:gd name="connsiteX8" fmla="*/ 1337459 w 1679205"/>
              <a:gd name="connsiteY8" fmla="*/ 129309 h 452581"/>
              <a:gd name="connsiteX9" fmla="*/ 1171205 w 1679205"/>
              <a:gd name="connsiteY9" fmla="*/ 258618 h 452581"/>
              <a:gd name="connsiteX10" fmla="*/ 173677 w 1679205"/>
              <a:gd name="connsiteY10" fmla="*/ 452581 h 452581"/>
              <a:gd name="connsiteX11" fmla="*/ 99786 w 1679205"/>
              <a:gd name="connsiteY11" fmla="*/ 193963 h 452581"/>
              <a:gd name="connsiteX12" fmla="*/ 229096 w 1679205"/>
              <a:gd name="connsiteY12" fmla="*/ 157018 h 45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9205" h="452581">
                <a:moveTo>
                  <a:pt x="229096" y="157018"/>
                </a:moveTo>
                <a:lnTo>
                  <a:pt x="478477" y="101600"/>
                </a:lnTo>
                <a:lnTo>
                  <a:pt x="607786" y="83127"/>
                </a:lnTo>
                <a:lnTo>
                  <a:pt x="838696" y="46181"/>
                </a:lnTo>
                <a:lnTo>
                  <a:pt x="1060368" y="18472"/>
                </a:lnTo>
                <a:lnTo>
                  <a:pt x="1365168" y="0"/>
                </a:lnTo>
                <a:lnTo>
                  <a:pt x="1549896" y="0"/>
                </a:lnTo>
                <a:cubicBezTo>
                  <a:pt x="1673011" y="18940"/>
                  <a:pt x="1629473" y="18472"/>
                  <a:pt x="1679205" y="18472"/>
                </a:cubicBezTo>
                <a:lnTo>
                  <a:pt x="1337459" y="129309"/>
                </a:lnTo>
                <a:cubicBezTo>
                  <a:pt x="1159489" y="260444"/>
                  <a:pt x="1089306" y="258618"/>
                  <a:pt x="1171205" y="258618"/>
                </a:cubicBezTo>
                <a:lnTo>
                  <a:pt x="173677" y="452581"/>
                </a:lnTo>
                <a:cubicBezTo>
                  <a:pt x="89608" y="191032"/>
                  <a:pt x="0" y="193963"/>
                  <a:pt x="99786" y="193963"/>
                </a:cubicBezTo>
                <a:lnTo>
                  <a:pt x="229096" y="157018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922984" y="2701637"/>
            <a:ext cx="840509" cy="609600"/>
          </a:xfrm>
          <a:custGeom>
            <a:avLst/>
            <a:gdLst>
              <a:gd name="connsiteX0" fmla="*/ 166254 w 840509"/>
              <a:gd name="connsiteY0" fmla="*/ 0 h 812800"/>
              <a:gd name="connsiteX1" fmla="*/ 92363 w 840509"/>
              <a:gd name="connsiteY1" fmla="*/ 221673 h 812800"/>
              <a:gd name="connsiteX2" fmla="*/ 0 w 840509"/>
              <a:gd name="connsiteY2" fmla="*/ 424873 h 812800"/>
              <a:gd name="connsiteX3" fmla="*/ 184727 w 840509"/>
              <a:gd name="connsiteY3" fmla="*/ 572654 h 812800"/>
              <a:gd name="connsiteX4" fmla="*/ 397163 w 840509"/>
              <a:gd name="connsiteY4" fmla="*/ 692727 h 812800"/>
              <a:gd name="connsiteX5" fmla="*/ 526473 w 840509"/>
              <a:gd name="connsiteY5" fmla="*/ 665018 h 812800"/>
              <a:gd name="connsiteX6" fmla="*/ 646545 w 840509"/>
              <a:gd name="connsiteY6" fmla="*/ 812800 h 812800"/>
              <a:gd name="connsiteX7" fmla="*/ 748145 w 840509"/>
              <a:gd name="connsiteY7" fmla="*/ 618836 h 812800"/>
              <a:gd name="connsiteX8" fmla="*/ 840509 w 840509"/>
              <a:gd name="connsiteY8" fmla="*/ 452582 h 812800"/>
              <a:gd name="connsiteX9" fmla="*/ 729673 w 840509"/>
              <a:gd name="connsiteY9" fmla="*/ 184727 h 812800"/>
              <a:gd name="connsiteX10" fmla="*/ 166254 w 840509"/>
              <a:gd name="connsiteY10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0509" h="812800">
                <a:moveTo>
                  <a:pt x="166254" y="0"/>
                </a:moveTo>
                <a:lnTo>
                  <a:pt x="92363" y="221673"/>
                </a:lnTo>
                <a:lnTo>
                  <a:pt x="0" y="424873"/>
                </a:lnTo>
                <a:lnTo>
                  <a:pt x="184727" y="572654"/>
                </a:lnTo>
                <a:lnTo>
                  <a:pt x="397163" y="692727"/>
                </a:lnTo>
                <a:lnTo>
                  <a:pt x="526473" y="665018"/>
                </a:lnTo>
                <a:lnTo>
                  <a:pt x="646545" y="812800"/>
                </a:lnTo>
                <a:cubicBezTo>
                  <a:pt x="732099" y="613177"/>
                  <a:pt x="659331" y="618836"/>
                  <a:pt x="748145" y="618836"/>
                </a:cubicBezTo>
                <a:lnTo>
                  <a:pt x="840509" y="452582"/>
                </a:lnTo>
                <a:lnTo>
                  <a:pt x="729673" y="184727"/>
                </a:lnTo>
                <a:lnTo>
                  <a:pt x="166254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345384" y="2286001"/>
            <a:ext cx="591127" cy="768927"/>
          </a:xfrm>
          <a:custGeom>
            <a:avLst/>
            <a:gdLst>
              <a:gd name="connsiteX0" fmla="*/ 129309 w 591127"/>
              <a:gd name="connsiteY0" fmla="*/ 0 h 1025236"/>
              <a:gd name="connsiteX1" fmla="*/ 55418 w 591127"/>
              <a:gd name="connsiteY1" fmla="*/ 212436 h 1025236"/>
              <a:gd name="connsiteX2" fmla="*/ 0 w 591127"/>
              <a:gd name="connsiteY2" fmla="*/ 480291 h 1025236"/>
              <a:gd name="connsiteX3" fmla="*/ 120073 w 591127"/>
              <a:gd name="connsiteY3" fmla="*/ 775855 h 1025236"/>
              <a:gd name="connsiteX4" fmla="*/ 350982 w 591127"/>
              <a:gd name="connsiteY4" fmla="*/ 1025236 h 1025236"/>
              <a:gd name="connsiteX5" fmla="*/ 434109 w 591127"/>
              <a:gd name="connsiteY5" fmla="*/ 858982 h 1025236"/>
              <a:gd name="connsiteX6" fmla="*/ 572654 w 591127"/>
              <a:gd name="connsiteY6" fmla="*/ 785091 h 1025236"/>
              <a:gd name="connsiteX7" fmla="*/ 591127 w 591127"/>
              <a:gd name="connsiteY7" fmla="*/ 544945 h 1025236"/>
              <a:gd name="connsiteX8" fmla="*/ 471054 w 591127"/>
              <a:gd name="connsiteY8" fmla="*/ 184727 h 1025236"/>
              <a:gd name="connsiteX9" fmla="*/ 240145 w 591127"/>
              <a:gd name="connsiteY9" fmla="*/ 9236 h 1025236"/>
              <a:gd name="connsiteX10" fmla="*/ 129309 w 591127"/>
              <a:gd name="connsiteY10" fmla="*/ 0 h 10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1127" h="1025236">
                <a:moveTo>
                  <a:pt x="129309" y="0"/>
                </a:moveTo>
                <a:lnTo>
                  <a:pt x="55418" y="212436"/>
                </a:lnTo>
                <a:lnTo>
                  <a:pt x="0" y="480291"/>
                </a:lnTo>
                <a:lnTo>
                  <a:pt x="120073" y="775855"/>
                </a:lnTo>
                <a:lnTo>
                  <a:pt x="350982" y="1025236"/>
                </a:lnTo>
                <a:lnTo>
                  <a:pt x="434109" y="858982"/>
                </a:lnTo>
                <a:lnTo>
                  <a:pt x="572654" y="785091"/>
                </a:lnTo>
                <a:lnTo>
                  <a:pt x="591127" y="544945"/>
                </a:lnTo>
                <a:cubicBezTo>
                  <a:pt x="470057" y="191051"/>
                  <a:pt x="471054" y="317615"/>
                  <a:pt x="471054" y="184727"/>
                </a:cubicBezTo>
                <a:lnTo>
                  <a:pt x="240145" y="9236"/>
                </a:lnTo>
                <a:lnTo>
                  <a:pt x="129309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726546" y="2611583"/>
            <a:ext cx="905164" cy="687185"/>
          </a:xfrm>
          <a:custGeom>
            <a:avLst/>
            <a:gdLst>
              <a:gd name="connsiteX0" fmla="*/ 517237 w 905164"/>
              <a:gd name="connsiteY0" fmla="*/ 0 h 916247"/>
              <a:gd name="connsiteX1" fmla="*/ 600364 w 905164"/>
              <a:gd name="connsiteY1" fmla="*/ 249382 h 916247"/>
              <a:gd name="connsiteX2" fmla="*/ 674255 w 905164"/>
              <a:gd name="connsiteY2" fmla="*/ 480291 h 916247"/>
              <a:gd name="connsiteX3" fmla="*/ 822037 w 905164"/>
              <a:gd name="connsiteY3" fmla="*/ 683491 h 916247"/>
              <a:gd name="connsiteX4" fmla="*/ 905164 w 905164"/>
              <a:gd name="connsiteY4" fmla="*/ 886691 h 916247"/>
              <a:gd name="connsiteX5" fmla="*/ 858982 w 905164"/>
              <a:gd name="connsiteY5" fmla="*/ 914400 h 916247"/>
              <a:gd name="connsiteX6" fmla="*/ 0 w 905164"/>
              <a:gd name="connsiteY6" fmla="*/ 803564 h 916247"/>
              <a:gd name="connsiteX7" fmla="*/ 175491 w 905164"/>
              <a:gd name="connsiteY7" fmla="*/ 517236 h 916247"/>
              <a:gd name="connsiteX8" fmla="*/ 267855 w 905164"/>
              <a:gd name="connsiteY8" fmla="*/ 387927 h 916247"/>
              <a:gd name="connsiteX9" fmla="*/ 369455 w 905164"/>
              <a:gd name="connsiteY9" fmla="*/ 304800 h 916247"/>
              <a:gd name="connsiteX10" fmla="*/ 517237 w 905164"/>
              <a:gd name="connsiteY10" fmla="*/ 0 h 91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5164" h="916247">
                <a:moveTo>
                  <a:pt x="517237" y="0"/>
                </a:moveTo>
                <a:lnTo>
                  <a:pt x="600364" y="249382"/>
                </a:lnTo>
                <a:lnTo>
                  <a:pt x="674255" y="480291"/>
                </a:lnTo>
                <a:lnTo>
                  <a:pt x="822037" y="683491"/>
                </a:lnTo>
                <a:lnTo>
                  <a:pt x="905164" y="886691"/>
                </a:lnTo>
                <a:cubicBezTo>
                  <a:pt x="865756" y="916247"/>
                  <a:pt x="883613" y="914400"/>
                  <a:pt x="858982" y="914400"/>
                </a:cubicBezTo>
                <a:lnTo>
                  <a:pt x="0" y="803564"/>
                </a:lnTo>
                <a:lnTo>
                  <a:pt x="175491" y="517236"/>
                </a:lnTo>
                <a:lnTo>
                  <a:pt x="267855" y="387927"/>
                </a:lnTo>
                <a:lnTo>
                  <a:pt x="369455" y="304800"/>
                </a:lnTo>
                <a:lnTo>
                  <a:pt x="517237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696365" y="1392382"/>
            <a:ext cx="840509" cy="533400"/>
          </a:xfrm>
          <a:custGeom>
            <a:avLst/>
            <a:gdLst>
              <a:gd name="connsiteX0" fmla="*/ 73891 w 840509"/>
              <a:gd name="connsiteY0" fmla="*/ 424873 h 711200"/>
              <a:gd name="connsiteX1" fmla="*/ 212436 w 840509"/>
              <a:gd name="connsiteY1" fmla="*/ 489527 h 711200"/>
              <a:gd name="connsiteX2" fmla="*/ 369454 w 840509"/>
              <a:gd name="connsiteY2" fmla="*/ 591127 h 711200"/>
              <a:gd name="connsiteX3" fmla="*/ 637309 w 840509"/>
              <a:gd name="connsiteY3" fmla="*/ 665018 h 711200"/>
              <a:gd name="connsiteX4" fmla="*/ 711200 w 840509"/>
              <a:gd name="connsiteY4" fmla="*/ 711200 h 711200"/>
              <a:gd name="connsiteX5" fmla="*/ 757381 w 840509"/>
              <a:gd name="connsiteY5" fmla="*/ 646546 h 711200"/>
              <a:gd name="connsiteX6" fmla="*/ 748145 w 840509"/>
              <a:gd name="connsiteY6" fmla="*/ 609600 h 711200"/>
              <a:gd name="connsiteX7" fmla="*/ 738909 w 840509"/>
              <a:gd name="connsiteY7" fmla="*/ 535709 h 711200"/>
              <a:gd name="connsiteX8" fmla="*/ 748145 w 840509"/>
              <a:gd name="connsiteY8" fmla="*/ 443346 h 711200"/>
              <a:gd name="connsiteX9" fmla="*/ 766618 w 840509"/>
              <a:gd name="connsiteY9" fmla="*/ 212436 h 711200"/>
              <a:gd name="connsiteX10" fmla="*/ 831272 w 840509"/>
              <a:gd name="connsiteY10" fmla="*/ 83127 h 711200"/>
              <a:gd name="connsiteX11" fmla="*/ 840509 w 840509"/>
              <a:gd name="connsiteY11" fmla="*/ 0 h 711200"/>
              <a:gd name="connsiteX12" fmla="*/ 55418 w 840509"/>
              <a:gd name="connsiteY12" fmla="*/ 55418 h 711200"/>
              <a:gd name="connsiteX13" fmla="*/ 0 w 840509"/>
              <a:gd name="connsiteY13" fmla="*/ 212436 h 711200"/>
              <a:gd name="connsiteX14" fmla="*/ 73891 w 840509"/>
              <a:gd name="connsiteY14" fmla="*/ 424873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0509" h="711200">
                <a:moveTo>
                  <a:pt x="73891" y="424873"/>
                </a:moveTo>
                <a:cubicBezTo>
                  <a:pt x="109297" y="471055"/>
                  <a:pt x="166254" y="467976"/>
                  <a:pt x="212436" y="489527"/>
                </a:cubicBezTo>
                <a:cubicBezTo>
                  <a:pt x="355947" y="594768"/>
                  <a:pt x="293712" y="591127"/>
                  <a:pt x="369454" y="591127"/>
                </a:cubicBezTo>
                <a:lnTo>
                  <a:pt x="637309" y="665018"/>
                </a:lnTo>
                <a:lnTo>
                  <a:pt x="711200" y="711200"/>
                </a:lnTo>
                <a:cubicBezTo>
                  <a:pt x="726594" y="689649"/>
                  <a:pt x="748330" y="671436"/>
                  <a:pt x="757381" y="646546"/>
                </a:cubicBezTo>
                <a:cubicBezTo>
                  <a:pt x="761719" y="634616"/>
                  <a:pt x="750899" y="621992"/>
                  <a:pt x="748145" y="609600"/>
                </a:cubicBezTo>
                <a:cubicBezTo>
                  <a:pt x="737098" y="559885"/>
                  <a:pt x="738909" y="575867"/>
                  <a:pt x="738909" y="535709"/>
                </a:cubicBezTo>
                <a:cubicBezTo>
                  <a:pt x="749451" y="461911"/>
                  <a:pt x="748145" y="492825"/>
                  <a:pt x="748145" y="443346"/>
                </a:cubicBezTo>
                <a:lnTo>
                  <a:pt x="766618" y="212436"/>
                </a:lnTo>
                <a:lnTo>
                  <a:pt x="831272" y="83127"/>
                </a:lnTo>
                <a:lnTo>
                  <a:pt x="840509" y="0"/>
                </a:lnTo>
                <a:lnTo>
                  <a:pt x="55418" y="55418"/>
                </a:lnTo>
                <a:lnTo>
                  <a:pt x="0" y="212436"/>
                </a:lnTo>
                <a:cubicBezTo>
                  <a:pt x="112213" y="436863"/>
                  <a:pt x="38485" y="378691"/>
                  <a:pt x="73891" y="42487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724075" y="2064329"/>
            <a:ext cx="942109" cy="402011"/>
          </a:xfrm>
          <a:custGeom>
            <a:avLst/>
            <a:gdLst>
              <a:gd name="connsiteX0" fmla="*/ 517236 w 942109"/>
              <a:gd name="connsiteY0" fmla="*/ 526473 h 536015"/>
              <a:gd name="connsiteX1" fmla="*/ 683491 w 942109"/>
              <a:gd name="connsiteY1" fmla="*/ 378691 h 536015"/>
              <a:gd name="connsiteX2" fmla="*/ 858982 w 942109"/>
              <a:gd name="connsiteY2" fmla="*/ 341746 h 536015"/>
              <a:gd name="connsiteX3" fmla="*/ 942109 w 942109"/>
              <a:gd name="connsiteY3" fmla="*/ 147782 h 536015"/>
              <a:gd name="connsiteX4" fmla="*/ 831272 w 942109"/>
              <a:gd name="connsiteY4" fmla="*/ 64655 h 536015"/>
              <a:gd name="connsiteX5" fmla="*/ 720436 w 942109"/>
              <a:gd name="connsiteY5" fmla="*/ 36946 h 536015"/>
              <a:gd name="connsiteX6" fmla="*/ 591127 w 942109"/>
              <a:gd name="connsiteY6" fmla="*/ 0 h 536015"/>
              <a:gd name="connsiteX7" fmla="*/ 258618 w 942109"/>
              <a:gd name="connsiteY7" fmla="*/ 0 h 536015"/>
              <a:gd name="connsiteX8" fmla="*/ 101600 w 942109"/>
              <a:gd name="connsiteY8" fmla="*/ 120073 h 536015"/>
              <a:gd name="connsiteX9" fmla="*/ 0 w 942109"/>
              <a:gd name="connsiteY9" fmla="*/ 203200 h 536015"/>
              <a:gd name="connsiteX10" fmla="*/ 92363 w 942109"/>
              <a:gd name="connsiteY10" fmla="*/ 369455 h 536015"/>
              <a:gd name="connsiteX11" fmla="*/ 138545 w 942109"/>
              <a:gd name="connsiteY11" fmla="*/ 415637 h 536015"/>
              <a:gd name="connsiteX12" fmla="*/ 286327 w 942109"/>
              <a:gd name="connsiteY12" fmla="*/ 517237 h 536015"/>
              <a:gd name="connsiteX13" fmla="*/ 517236 w 942109"/>
              <a:gd name="connsiteY13" fmla="*/ 526473 h 53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2109" h="536015">
                <a:moveTo>
                  <a:pt x="517236" y="526473"/>
                </a:moveTo>
                <a:lnTo>
                  <a:pt x="683491" y="378691"/>
                </a:lnTo>
                <a:lnTo>
                  <a:pt x="858982" y="341746"/>
                </a:lnTo>
                <a:lnTo>
                  <a:pt x="942109" y="147782"/>
                </a:lnTo>
                <a:cubicBezTo>
                  <a:pt x="845168" y="60536"/>
                  <a:pt x="891166" y="64655"/>
                  <a:pt x="831272" y="64655"/>
                </a:cubicBezTo>
                <a:cubicBezTo>
                  <a:pt x="733011" y="35177"/>
                  <a:pt x="771052" y="36946"/>
                  <a:pt x="720436" y="36946"/>
                </a:cubicBezTo>
                <a:lnTo>
                  <a:pt x="591127" y="0"/>
                </a:lnTo>
                <a:lnTo>
                  <a:pt x="258618" y="0"/>
                </a:lnTo>
                <a:lnTo>
                  <a:pt x="101600" y="120073"/>
                </a:lnTo>
                <a:lnTo>
                  <a:pt x="0" y="203200"/>
                </a:lnTo>
                <a:cubicBezTo>
                  <a:pt x="84504" y="372209"/>
                  <a:pt x="21167" y="369455"/>
                  <a:pt x="92363" y="369455"/>
                </a:cubicBezTo>
                <a:lnTo>
                  <a:pt x="138545" y="415637"/>
                </a:lnTo>
                <a:cubicBezTo>
                  <a:pt x="279574" y="519058"/>
                  <a:pt x="219822" y="517237"/>
                  <a:pt x="286327" y="517237"/>
                </a:cubicBezTo>
                <a:cubicBezTo>
                  <a:pt x="474118" y="536015"/>
                  <a:pt x="471054" y="473826"/>
                  <a:pt x="517236" y="52647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08436" y="2140527"/>
            <a:ext cx="184728" cy="173182"/>
          </a:xfrm>
          <a:custGeom>
            <a:avLst/>
            <a:gdLst>
              <a:gd name="connsiteX0" fmla="*/ 184728 w 184728"/>
              <a:gd name="connsiteY0" fmla="*/ 0 h 230909"/>
              <a:gd name="connsiteX1" fmla="*/ 0 w 184728"/>
              <a:gd name="connsiteY1" fmla="*/ 230909 h 230909"/>
              <a:gd name="connsiteX2" fmla="*/ 18473 w 184728"/>
              <a:gd name="connsiteY2" fmla="*/ 36946 h 230909"/>
              <a:gd name="connsiteX3" fmla="*/ 184728 w 184728"/>
              <a:gd name="connsiteY3" fmla="*/ 0 h 23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728" h="230909">
                <a:moveTo>
                  <a:pt x="184728" y="0"/>
                </a:moveTo>
                <a:lnTo>
                  <a:pt x="0" y="230909"/>
                </a:lnTo>
                <a:lnTo>
                  <a:pt x="18473" y="36946"/>
                </a:lnTo>
                <a:lnTo>
                  <a:pt x="184728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003637" y="1489364"/>
            <a:ext cx="711200" cy="237318"/>
          </a:xfrm>
          <a:custGeom>
            <a:avLst/>
            <a:gdLst>
              <a:gd name="connsiteX0" fmla="*/ 424873 w 711200"/>
              <a:gd name="connsiteY0" fmla="*/ 230909 h 316424"/>
              <a:gd name="connsiteX1" fmla="*/ 508000 w 711200"/>
              <a:gd name="connsiteY1" fmla="*/ 0 h 316424"/>
              <a:gd name="connsiteX2" fmla="*/ 711200 w 711200"/>
              <a:gd name="connsiteY2" fmla="*/ 64655 h 316424"/>
              <a:gd name="connsiteX3" fmla="*/ 517237 w 711200"/>
              <a:gd name="connsiteY3" fmla="*/ 314037 h 316424"/>
              <a:gd name="connsiteX4" fmla="*/ 387928 w 711200"/>
              <a:gd name="connsiteY4" fmla="*/ 304800 h 316424"/>
              <a:gd name="connsiteX5" fmla="*/ 0 w 711200"/>
              <a:gd name="connsiteY5" fmla="*/ 184727 h 316424"/>
              <a:gd name="connsiteX6" fmla="*/ 18473 w 711200"/>
              <a:gd name="connsiteY6" fmla="*/ 212437 h 3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200" h="316424">
                <a:moveTo>
                  <a:pt x="424873" y="230909"/>
                </a:moveTo>
                <a:lnTo>
                  <a:pt x="508000" y="0"/>
                </a:lnTo>
                <a:lnTo>
                  <a:pt x="711200" y="64655"/>
                </a:lnTo>
                <a:cubicBezTo>
                  <a:pt x="506055" y="316424"/>
                  <a:pt x="400771" y="314037"/>
                  <a:pt x="517237" y="314037"/>
                </a:cubicBezTo>
                <a:lnTo>
                  <a:pt x="387928" y="304800"/>
                </a:lnTo>
                <a:lnTo>
                  <a:pt x="0" y="184727"/>
                </a:lnTo>
                <a:lnTo>
                  <a:pt x="18473" y="21243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029200" y="3371850"/>
            <a:ext cx="26670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b="1" dirty="0" smtClean="0"/>
              <a:t>                    Fig- 2</a:t>
            </a:r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14400" y="214296"/>
            <a:ext cx="8229600" cy="857250"/>
          </a:xfrm>
        </p:spPr>
        <p:txBody>
          <a:bodyPr lIns="91438" tIns="45719" rIns="91438" bIns="45719"/>
          <a:lstStyle/>
          <a:p>
            <a:r>
              <a:rPr lang="en-US" b="1" dirty="0" smtClean="0"/>
              <a:t>Part Boundary Map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4296"/>
            <a:ext cx="7498080" cy="857250"/>
          </a:xfrm>
        </p:spPr>
        <p:txBody>
          <a:bodyPr lIns="91438" tIns="45719" rIns="91438" bIns="45719">
            <a:normAutofit/>
          </a:bodyPr>
          <a:lstStyle/>
          <a:p>
            <a:r>
              <a:rPr lang="en-US" sz="4000" b="1" dirty="0"/>
              <a:t>Polling Station 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8"/>
            <a:ext cx="8153400" cy="3714750"/>
          </a:xfrm>
        </p:spPr>
        <p:txBody>
          <a:bodyPr lIns="91438" tIns="45719" rIns="91438" bIns="45719">
            <a:normAutofit fontScale="92500" lnSpcReduction="10000"/>
          </a:bodyPr>
          <a:lstStyle/>
          <a:p>
            <a:pPr algn="just"/>
            <a:r>
              <a:rPr lang="en-US" dirty="0" smtClean="0"/>
              <a:t>Existing Polling Station is marked on the map by capturing its coordinates using mobile device. Elector can raise concerns about any natural barrier coming while going to polling station. </a:t>
            </a:r>
          </a:p>
          <a:p>
            <a:pPr algn="just"/>
            <a:r>
              <a:rPr lang="en-US" dirty="0" smtClean="0"/>
              <a:t>Information about probable Polling Station can also be provided by elector and its coordinates can be captured by mobile device and marked on Part Boundary Map.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8" tIns="45719" rIns="91438" bIns="45719"/>
          <a:lstStyle/>
          <a:p>
            <a:pPr algn="l"/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38" tIns="45719" rIns="91438" bIns="45719">
            <a:normAutofit fontScale="92500" lnSpcReduction="20000"/>
          </a:bodyPr>
          <a:lstStyle/>
          <a:p>
            <a:r>
              <a:rPr lang="en-US" dirty="0" smtClean="0"/>
              <a:t>DSE: Processing of leftover DSE by taking appropriate forms</a:t>
            </a:r>
          </a:p>
          <a:p>
            <a:r>
              <a:rPr lang="en-US" dirty="0" smtClean="0"/>
              <a:t>Logical Error Processing of leftover Logical error by taking appropriate forms</a:t>
            </a:r>
          </a:p>
          <a:p>
            <a:r>
              <a:rPr lang="en-US" dirty="0" smtClean="0"/>
              <a:t>Use of PSE (Photo similar entries) in removal of duplicate voters</a:t>
            </a:r>
          </a:p>
          <a:p>
            <a:r>
              <a:rPr lang="en-US" dirty="0" smtClean="0"/>
              <a:t>Standardization of EPIC Number by Correction/Replacement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57173"/>
            <a:ext cx="2143140" cy="10001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 smtClean="0"/>
              <a:t>All Self-verified forms form NVSP, Mobile App.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3286117" y="857238"/>
            <a:ext cx="15716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 smtClean="0"/>
              <a:t>Generate  Verification check list</a:t>
            </a:r>
            <a:endParaRPr lang="en-IN" dirty="0"/>
          </a:p>
        </p:txBody>
      </p:sp>
      <p:pic>
        <p:nvPicPr>
          <p:cNvPr id="1026" name="Picture 2" descr="Image result for field survey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7" y="642924"/>
            <a:ext cx="1363345" cy="121444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7158" y="285734"/>
            <a:ext cx="4714908" cy="21431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071670" y="2357436"/>
            <a:ext cx="1591009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IN" dirty="0" smtClean="0"/>
              <a:t>Operator Login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500695" y="1857370"/>
            <a:ext cx="2161037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IN" dirty="0" smtClean="0"/>
              <a:t>BLO Field verification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571472" y="1571618"/>
            <a:ext cx="2143140" cy="785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1400" b="1" dirty="0"/>
              <a:t>Remaining Elector, who has not verified themselves online</a:t>
            </a:r>
            <a:endParaRPr lang="en-IN" b="1" dirty="0"/>
          </a:p>
        </p:txBody>
      </p:sp>
      <p:sp>
        <p:nvSpPr>
          <p:cNvPr id="11" name="Rectangle 10"/>
          <p:cNvSpPr/>
          <p:nvPr/>
        </p:nvSpPr>
        <p:spPr>
          <a:xfrm>
            <a:off x="7072330" y="2714626"/>
            <a:ext cx="1785950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 smtClean="0"/>
              <a:t>All details found correct on verification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7072330" y="4000510"/>
            <a:ext cx="1785950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 smtClean="0"/>
              <a:t>Detail not found correct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4977316" y="4000510"/>
            <a:ext cx="1785950" cy="8572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mtClean="0"/>
              <a:t>Appropriate </a:t>
            </a:r>
            <a:r>
              <a:rPr lang="en-IN" dirty="0" smtClean="0"/>
              <a:t>Form  collected by BLO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2285984" y="2714626"/>
            <a:ext cx="242889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1600" dirty="0"/>
              <a:t>Verification report Submitted on ERONET along with form reference number (if any)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00364" y="4000510"/>
            <a:ext cx="1714512" cy="9286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/>
              <a:t>F</a:t>
            </a:r>
            <a:r>
              <a:rPr lang="en-IN" dirty="0" smtClean="0"/>
              <a:t>orm is digitized for further processing</a:t>
            </a:r>
            <a:endParaRPr lang="en-IN" dirty="0"/>
          </a:p>
        </p:txBody>
      </p:sp>
      <p:sp>
        <p:nvSpPr>
          <p:cNvPr id="17" name="Rectangle 16"/>
          <p:cNvSpPr/>
          <p:nvPr/>
        </p:nvSpPr>
        <p:spPr>
          <a:xfrm>
            <a:off x="1" y="2714626"/>
            <a:ext cx="1785950" cy="10572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dirty="0" smtClean="0"/>
              <a:t>ERO Marked the Elector as Verified Elector on  UNPER</a:t>
            </a:r>
            <a:endParaRPr lang="en-IN" dirty="0"/>
          </a:p>
        </p:txBody>
      </p:sp>
      <p:cxnSp>
        <p:nvCxnSpPr>
          <p:cNvPr id="19" name="Straight Arrow Connector 18"/>
          <p:cNvCxnSpPr>
            <a:stCxn id="4" idx="3"/>
          </p:cNvCxnSpPr>
          <p:nvPr/>
        </p:nvCxnSpPr>
        <p:spPr>
          <a:xfrm>
            <a:off x="2714613" y="857238"/>
            <a:ext cx="500066" cy="3571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14613" y="1785932"/>
            <a:ext cx="500066" cy="214314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72067" y="1285866"/>
            <a:ext cx="50006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7530597" y="1963733"/>
            <a:ext cx="785818" cy="158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7358082" y="1571619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908565" y="2643189"/>
            <a:ext cx="4143404" cy="250031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IN"/>
          </a:p>
        </p:txBody>
      </p:sp>
      <p:cxnSp>
        <p:nvCxnSpPr>
          <p:cNvPr id="30" name="Straight Arrow Connector 29"/>
          <p:cNvCxnSpPr>
            <a:stCxn id="12" idx="1"/>
            <a:endCxn id="13" idx="3"/>
          </p:cNvCxnSpPr>
          <p:nvPr/>
        </p:nvCxnSpPr>
        <p:spPr>
          <a:xfrm rot="10800000">
            <a:off x="6763267" y="4429139"/>
            <a:ext cx="30906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4714877" y="3071817"/>
            <a:ext cx="228601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>
            <a:off x="4714877" y="4429139"/>
            <a:ext cx="30906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0"/>
          </p:cNvCxnSpPr>
          <p:nvPr/>
        </p:nvCxnSpPr>
        <p:spPr>
          <a:xfrm rot="5400000" flipH="1" flipV="1">
            <a:off x="3750463" y="3893354"/>
            <a:ext cx="214314" cy="1588"/>
          </a:xfrm>
          <a:prstGeom prst="straightConnector1">
            <a:avLst/>
          </a:prstGeom>
          <a:ln w="28575">
            <a:prstDash val="sysDot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57225" y="4000510"/>
            <a:ext cx="185738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IN" sz="1400" b="1" dirty="0"/>
              <a:t>After Approval, Elector is marked as verified 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2322497" y="3892560"/>
            <a:ext cx="21431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2714613" y="4572015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0" y="0"/>
            <a:ext cx="8572560" cy="461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IN" sz="2400" dirty="0">
                <a:solidFill>
                  <a:schemeClr val="tx2">
                    <a:lumMod val="75000"/>
                  </a:schemeClr>
                </a:solidFill>
              </a:rPr>
              <a:t>EVP Process at ERONet</a:t>
            </a:r>
          </a:p>
        </p:txBody>
      </p:sp>
      <p:cxnSp>
        <p:nvCxnSpPr>
          <p:cNvPr id="54" name="Straight Arrow Connector 53"/>
          <p:cNvCxnSpPr>
            <a:stCxn id="14" idx="1"/>
            <a:endCxn id="17" idx="3"/>
          </p:cNvCxnSpPr>
          <p:nvPr/>
        </p:nvCxnSpPr>
        <p:spPr>
          <a:xfrm rot="10800000">
            <a:off x="1785952" y="3243265"/>
            <a:ext cx="500033" cy="71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28599"/>
            <a:ext cx="8991600" cy="4914901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60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430136" y="6523867"/>
            <a:ext cx="2345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N" altLang="en-US" sz="1400" dirty="0"/>
              <a:t>ERO Home Page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034" y="1357304"/>
            <a:ext cx="8445451" cy="255388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714348" y="2000246"/>
            <a:ext cx="2014262" cy="89261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Generate Verification Checklist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928926" y="2071684"/>
            <a:ext cx="1798320" cy="8211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Enter BLO Verification Report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3789" y="270301"/>
            <a:ext cx="4403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USER :  </a:t>
            </a:r>
            <a:r>
              <a:rPr lang="en-IN" b="1" dirty="0" smtClean="0"/>
              <a:t>EVP Home page For Operator login</a:t>
            </a:r>
            <a:endParaRPr lang="en-IN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72066" y="2143122"/>
            <a:ext cx="1798320" cy="7734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Generate Report for ERO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059960" y="2143122"/>
            <a:ext cx="1798320" cy="7378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Report on Feedback on Polling Station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785800"/>
            <a:ext cx="110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Select Part</a:t>
            </a:r>
            <a:endParaRPr lang="en-US" sz="1600" dirty="0"/>
          </a:p>
        </p:txBody>
      </p:sp>
    </p:spTree>
    <p:controls>
      <p:control spid="1027" name="DefaultOcx" r:id="rId2" imgW="1380960" imgH="228600"/>
    </p:controls>
    <p:extLst>
      <p:ext uri="{BB962C8B-B14F-4D97-AF65-F5344CB8AC3E}">
        <p14:creationId xmlns:p14="http://schemas.microsoft.com/office/powerpoint/2010/main" xmlns="" val="21874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Operator Verification Checklist generation</a:t>
            </a:r>
            <a:endParaRPr lang="en-IN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4" y="1000114"/>
          <a:ext cx="8164314" cy="3571894"/>
        </p:xfrm>
        <a:graphic>
          <a:graphicData uri="http://schemas.openxmlformats.org/drawingml/2006/table">
            <a:tbl>
              <a:tblPr/>
              <a:tblGrid>
                <a:gridCol w="7654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7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7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2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25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382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EVP 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Checklist </a:t>
                      </a:r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 NO: 76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59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Sr No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EPIC No.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Relation 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Source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Process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693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Generate verification list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 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Generated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85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40077"/>
            <a:ext cx="6858000" cy="30985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Registration on NVSP</a:t>
            </a:r>
            <a:endParaRPr lang="en-US" b="1" u="sng" dirty="0"/>
          </a:p>
        </p:txBody>
      </p:sp>
      <p:sp>
        <p:nvSpPr>
          <p:cNvPr id="5" name="Rectangle 4"/>
          <p:cNvSpPr/>
          <p:nvPr/>
        </p:nvSpPr>
        <p:spPr>
          <a:xfrm>
            <a:off x="852055" y="1215736"/>
            <a:ext cx="2119745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/>
              <a:t>Registration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6665" y="1246909"/>
            <a:ext cx="2119745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/>
              <a:t>Active User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1" y="1215737"/>
            <a:ext cx="2119745" cy="103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smtClean="0"/>
              <a:t>OTP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>
            <a:off x="2971800" y="1735282"/>
            <a:ext cx="68580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6" idx="1"/>
          </p:cNvCxnSpPr>
          <p:nvPr/>
        </p:nvCxnSpPr>
        <p:spPr>
          <a:xfrm>
            <a:off x="5777347" y="1735283"/>
            <a:ext cx="779318" cy="31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43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pPr algn="l"/>
            <a:r>
              <a:rPr lang="en-IN" dirty="0" smtClean="0"/>
              <a:t>Verification Checklist Format</a:t>
            </a:r>
            <a:endParaRPr lang="en-I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23"/>
            <a:ext cx="7572428" cy="45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N" sz="2400" dirty="0" smtClean="0"/>
              <a:t>Verification Checklist Submission (Operator Level)</a:t>
            </a:r>
            <a:endParaRPr lang="en-IN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275606"/>
          <a:ext cx="8174712" cy="3561922"/>
        </p:xfrm>
        <a:graphic>
          <a:graphicData uri="http://schemas.openxmlformats.org/drawingml/2006/table">
            <a:tbl>
              <a:tblPr/>
              <a:tblGrid>
                <a:gridCol w="771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88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1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384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382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EVP 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Checklist </a:t>
                      </a:r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Entry process                             PART NO:</a:t>
                      </a:r>
                      <a:r>
                        <a:rPr lang="en-IN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67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59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err="1">
                          <a:solidFill>
                            <a:srgbClr val="FFFFFF"/>
                          </a:solidFill>
                          <a:latin typeface="Century Gothic"/>
                        </a:rPr>
                        <a:t>Sr</a:t>
                      </a:r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 No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 fontAlgn="ctr">
                        <a:buFont typeface="+mj-lt"/>
                        <a:buNone/>
                      </a:pPr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Relation 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Source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Process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693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5902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Submitted</a:t>
                      </a:r>
                      <a:endParaRPr lang="en-IN" sz="1000" b="1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 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9046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Submit Checklist</a:t>
                      </a:r>
                      <a:endParaRPr lang="en-IN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67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456"/>
            <a:ext cx="8686800" cy="857250"/>
          </a:xfrm>
        </p:spPr>
        <p:txBody>
          <a:bodyPr>
            <a:normAutofit/>
          </a:bodyPr>
          <a:lstStyle/>
          <a:p>
            <a:pPr algn="l"/>
            <a:r>
              <a:rPr lang="en-IN" dirty="0" smtClean="0"/>
              <a:t>Verification Checklist Submission</a:t>
            </a:r>
            <a:endParaRPr lang="en-IN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24"/>
            <a:ext cx="72104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31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71450"/>
            <a:ext cx="8763000" cy="472145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IN" sz="1600"/>
          </a:p>
        </p:txBody>
      </p:sp>
      <p:sp>
        <p:nvSpPr>
          <p:cNvPr id="37" name="TextBox 36"/>
          <p:cNvSpPr txBox="1"/>
          <p:nvPr/>
        </p:nvSpPr>
        <p:spPr>
          <a:xfrm>
            <a:off x="357158" y="357172"/>
            <a:ext cx="3786214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9250" indent="-182563"/>
            <a:r>
              <a:rPr lang="en-IN" sz="1200" b="1" dirty="0" smtClean="0">
                <a:latin typeface="Cambria" panose="02040503050406030204" pitchFamily="18" charset="0"/>
              </a:rPr>
              <a:t>HIGHLIGHTS</a:t>
            </a:r>
          </a:p>
          <a:p>
            <a:pPr marL="349250" indent="-182563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Total Elector’s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Number  of  request  received form NVSP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Number  of  Request  received form  Mobile App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Number  of  Request  received form NGSP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Elector Pending  for verification 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Elector verified by BLO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Elector detail collected &amp; verified by BLO</a:t>
            </a:r>
          </a:p>
          <a:p>
            <a:pPr marL="355600" lvl="1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No.  Of form collected</a:t>
            </a:r>
          </a:p>
          <a:p>
            <a:pPr marL="812800" lvl="2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Form 6</a:t>
            </a:r>
          </a:p>
          <a:p>
            <a:pPr marL="812800" lvl="2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Form 6A</a:t>
            </a:r>
          </a:p>
          <a:p>
            <a:pPr marL="812800" lvl="2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Form 7</a:t>
            </a:r>
          </a:p>
          <a:p>
            <a:pPr marL="812800" lvl="2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Form 8</a:t>
            </a:r>
          </a:p>
          <a:p>
            <a:pPr marL="812800" lvl="2" indent="-177800">
              <a:buFont typeface="Wingdings" panose="05000000000000000000" pitchFamily="2" charset="2"/>
              <a:buChar char="§"/>
            </a:pPr>
            <a:r>
              <a:rPr lang="en-IN" sz="1200" dirty="0" smtClean="0">
                <a:latin typeface="Cambria" panose="02040503050406030204" pitchFamily="18" charset="0"/>
              </a:rPr>
              <a:t>Form 8A</a:t>
            </a:r>
            <a:endParaRPr lang="en-IN" sz="1200" dirty="0">
              <a:latin typeface="Cambria" panose="02040503050406030204" pitchFamily="18" charset="0"/>
            </a:endParaRPr>
          </a:p>
        </p:txBody>
      </p:sp>
      <p:grpSp>
        <p:nvGrpSpPr>
          <p:cNvPr id="4" name="Group 23"/>
          <p:cNvGrpSpPr/>
          <p:nvPr/>
        </p:nvGrpSpPr>
        <p:grpSpPr>
          <a:xfrm>
            <a:off x="500034" y="3214692"/>
            <a:ext cx="8230736" cy="1586999"/>
            <a:chOff x="428596" y="3601229"/>
            <a:chExt cx="8230736" cy="1656080"/>
          </a:xfrm>
        </p:grpSpPr>
        <p:sp>
          <p:nvSpPr>
            <p:cNvPr id="41" name="Rectangle 40"/>
            <p:cNvSpPr/>
            <p:nvPr/>
          </p:nvSpPr>
          <p:spPr>
            <a:xfrm>
              <a:off x="428596" y="3601229"/>
              <a:ext cx="8230736" cy="1656080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IN" dirty="0" smtClean="0"/>
            </a:p>
            <a:p>
              <a:endParaRPr lang="en-IN" dirty="0"/>
            </a:p>
            <a:p>
              <a:endParaRPr lang="en-IN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2910" y="4421253"/>
              <a:ext cx="2251086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Process Verified Report  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500430" y="4421253"/>
              <a:ext cx="1754187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Part Wise Report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929322" y="4421253"/>
              <a:ext cx="1752600" cy="685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smtClean="0"/>
                <a:t>EVP Verified List</a:t>
              </a:r>
              <a:endParaRPr lang="en-US" sz="1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714876" y="21429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USER :  </a:t>
            </a:r>
            <a:r>
              <a:rPr lang="en-IN" b="1" dirty="0" smtClean="0"/>
              <a:t>EVP Home page For ERO Login</a:t>
            </a:r>
          </a:p>
          <a:p>
            <a:endParaRPr lang="en-IN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472" y="3143254"/>
            <a:ext cx="2365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EVP Reports</a:t>
            </a:r>
            <a:endParaRPr lang="en-IN" sz="1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785800"/>
            <a:ext cx="4339796" cy="22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10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ERO EVP Dashboard ( AC Wise)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1538" y="1214428"/>
          <a:ext cx="7048529" cy="1257274"/>
        </p:xfrm>
        <a:graphic>
          <a:graphicData uri="http://schemas.openxmlformats.org/drawingml/2006/table">
            <a:tbl>
              <a:tblPr/>
              <a:tblGrid>
                <a:gridCol w="1000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6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63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20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9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10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12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12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117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Ac Name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Total Number of Elector in AC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Number of Elector applied online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not self Verified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Checklist Generated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Clecklist Submitted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 incorrect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Correct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09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444444"/>
                          </a:solidFill>
                          <a:latin typeface="Century Gothic"/>
                        </a:rPr>
                        <a:t> </a:t>
                      </a:r>
                      <a:r>
                        <a:rPr lang="en-IN" sz="1000" b="0" i="0" u="none" strike="noStrike" dirty="0" err="1">
                          <a:solidFill>
                            <a:srgbClr val="444444"/>
                          </a:solidFill>
                          <a:latin typeface="Century Gothic"/>
                        </a:rPr>
                        <a:t>Ichchapuram</a:t>
                      </a:r>
                      <a:endParaRPr lang="en-IN" sz="1000" b="0" i="0" u="none" strike="noStrike" dirty="0">
                        <a:solidFill>
                          <a:srgbClr val="444444"/>
                        </a:solidFill>
                        <a:latin typeface="Century Gothic"/>
                      </a:endParaRP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2,50,000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1,23,780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1,26,220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1,45,987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1,23,456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34,562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88,894 </a:t>
                      </a:r>
                    </a:p>
                  </a:txBody>
                  <a:tcPr marL="5890" marR="5890" marT="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86064"/>
            <a:ext cx="3545766" cy="213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86064"/>
            <a:ext cx="35887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304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Station Suggestions report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599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0009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Polling Station Number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Elector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8738" indent="0">
                        <a:buFont typeface="Arial" pitchFamily="34" charset="0"/>
                        <a:buNone/>
                      </a:pPr>
                      <a:r>
                        <a:rPr lang="en-US" sz="1200" dirty="0" smtClean="0"/>
                        <a:t>Natural Barrier in reaching Polling Station	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Polling station far away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PS Building Infrastructure not Adequate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PS in Private Building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 issue in polling Station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1365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15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ERO EVP Verification screen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4282" y="1071552"/>
            <a:ext cx="8786842" cy="384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494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ERO EVP verified list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57224" y="996917"/>
          <a:ext cx="7715304" cy="3480103"/>
        </p:xfrm>
        <a:graphic>
          <a:graphicData uri="http://schemas.openxmlformats.org/drawingml/2006/table">
            <a:tbl>
              <a:tblPr/>
              <a:tblGrid>
                <a:gridCol w="782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06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8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715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913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Verified</a:t>
                      </a:r>
                      <a:r>
                        <a:rPr lang="en-IN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List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1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PART NO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Sr No 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Relation Name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Source</a:t>
                      </a: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Status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6674" marR="6674" marT="6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27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88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Self-Verified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Mobile App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</a:t>
                      </a:r>
                      <a:r>
                        <a:rPr lang="en-IN" sz="1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Self Verified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56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NVSP </a:t>
                      </a: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Verified</a:t>
                      </a:r>
                      <a:endParaRPr lang="en-IN" sz="1000" b="1" i="0" u="none" strike="noStrike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6674" marR="6674" marT="6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33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ERO EVP List( Part Wise)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4" y="1057988"/>
          <a:ext cx="7786740" cy="3085398"/>
        </p:xfrm>
        <a:graphic>
          <a:graphicData uri="http://schemas.openxmlformats.org/drawingml/2006/table">
            <a:tbl>
              <a:tblPr/>
              <a:tblGrid>
                <a:gridCol w="920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8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8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35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06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2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25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25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7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351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Part Number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Part Name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Total Number of Elector in </a:t>
                      </a:r>
                      <a:r>
                        <a:rPr lang="en-IN" sz="7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Part</a:t>
                      </a:r>
                      <a:endParaRPr lang="en-IN" sz="7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Number of Elector applied online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not self Verified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Checklist Generated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Clecklist Submitted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 incorrect 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Correct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Muchendra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Kedaripuram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2439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MPUP SCHOOL, KEDARIPURAM (ADDL BUILDING 6 &amp; 7TH CL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Purushottapuram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Purushottapuram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Aminsahebpeta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Balakrishnapuram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Munibadra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MANDAPALLI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Balakrishnapuram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346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Munibadra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7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11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1474" y="1057988"/>
          <a:ext cx="7816949" cy="3543660"/>
        </p:xfrm>
        <a:graphic>
          <a:graphicData uri="http://schemas.openxmlformats.org/drawingml/2006/table">
            <a:tbl>
              <a:tblPr/>
              <a:tblGrid>
                <a:gridCol w="932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25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7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5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9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907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34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34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67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6943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District Number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District Name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Total Number of Elector in </a:t>
                      </a:r>
                      <a:r>
                        <a:rPr lang="en-IN" sz="900" b="1" i="0" u="none" strike="noStrike" baseline="0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 District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Number of Elector applied online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Elector not self Verified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Checklist Generated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Checklist </a:t>
                      </a:r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Submitted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 incorrect 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Correct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Srikakulam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Vizianagaram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4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Visakhapatnam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East Godavari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West Godavari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Krishna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Guntur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Prakasam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Nellore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Kadapa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Kurnool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Anantapur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69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Chittoor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DEO/CEO/ ECI EVP Dashboard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394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3768"/>
            <a:ext cx="7886700" cy="483125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u="sng" dirty="0"/>
              <a:t>EVP Registration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8" y="508123"/>
            <a:ext cx="8967030" cy="463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13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1474" y="1057988"/>
          <a:ext cx="7960966" cy="3169946"/>
        </p:xfrm>
        <a:graphic>
          <a:graphicData uri="http://schemas.openxmlformats.org/drawingml/2006/table">
            <a:tbl>
              <a:tblPr/>
              <a:tblGrid>
                <a:gridCol w="949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9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4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3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917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34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93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93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03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5994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AC Number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AC Name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Total Number of Elector in </a:t>
                      </a:r>
                      <a:r>
                        <a:rPr lang="en-IN" sz="1000" b="1" i="0" u="none" strike="noStrike" baseline="0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 AC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Number of Elector applied online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not self Verified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Checklist Generated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Clecklist Submitted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 incorrect 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Correct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Ichchapuram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4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Palasa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33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Tekkali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Pathapatnam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4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Srikakulam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4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Amadalavalasa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4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Etcherla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4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Narasannapeta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4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Rajam</a:t>
                      </a:r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(SC)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40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Palakonda</a:t>
                      </a:r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(ST)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0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DEO/CEO/ ECI EVP Dashboard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593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DEO/CEO/ ECI EVP Dashboard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71474" y="951379"/>
          <a:ext cx="7929618" cy="3653553"/>
        </p:xfrm>
        <a:graphic>
          <a:graphicData uri="http://schemas.openxmlformats.org/drawingml/2006/table">
            <a:tbl>
              <a:tblPr/>
              <a:tblGrid>
                <a:gridCol w="613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4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7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80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9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492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92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81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1587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Part Number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State</a:t>
                      </a:r>
                      <a:r>
                        <a:rPr lang="en-IN" sz="900" b="1" i="0" u="none" strike="noStrike" baseline="0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 </a:t>
                      </a:r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Name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Total Number of Elector in </a:t>
                      </a:r>
                      <a:r>
                        <a:rPr lang="en-IN" sz="9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State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Number of Elector applied online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not self Verified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Checklist Generated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Clecklist Submitted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 incorrect 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Elector Detail found Correct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2"/>
                        </a:rPr>
                        <a:t>S01-Andhra Pradesh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3"/>
                        </a:rPr>
                        <a:t>S02-Arunachal Pradesh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2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4"/>
                        </a:rPr>
                        <a:t>S03-Assam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5"/>
                        </a:rPr>
                        <a:t>S04-Bihar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6"/>
                        </a:rPr>
                        <a:t>S05-Goa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7"/>
                        </a:rPr>
                        <a:t>S06-Gujarat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8"/>
                        </a:rPr>
                        <a:t>S07-Haryana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9"/>
                        </a:rPr>
                        <a:t>S08-Himachal Pradesh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0"/>
                        </a:rPr>
                        <a:t>S09-Jammu &amp; Kashmir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1"/>
                        </a:rPr>
                        <a:t>S10-Karnataka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2"/>
                        </a:rPr>
                        <a:t>S11-Kerala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3"/>
                        </a:rPr>
                        <a:t>S12-Madhya Pradesh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4"/>
                        </a:rPr>
                        <a:t>S13-Maharashtra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 dirty="0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rId15"/>
                        </a:rPr>
                        <a:t>S14-Manipur</a:t>
                      </a:r>
                      <a:endParaRPr lang="en-US" sz="11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10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6"/>
                        </a:rPr>
                        <a:t>S15-Meghalaya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900" b="0" i="0" u="none" strike="noStrike">
                          <a:solidFill>
                            <a:srgbClr val="333333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340" marR="5340" marT="53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15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857370"/>
            <a:ext cx="8229600" cy="857250"/>
          </a:xfrm>
        </p:spPr>
        <p:txBody>
          <a:bodyPr/>
          <a:lstStyle/>
          <a:p>
            <a:r>
              <a:rPr lang="en-IN" dirty="0" smtClean="0"/>
              <a:t>Thanks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7544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461"/>
            <a:ext cx="7886700" cy="554292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u="sng" dirty="0" smtClean="0"/>
              <a:t>Verifying Self </a:t>
            </a:r>
            <a:r>
              <a:rPr lang="en-IN" b="1" u="sng" dirty="0"/>
              <a:t>Details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4771" y="696538"/>
            <a:ext cx="8184776" cy="42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1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84"/>
            <a:ext cx="7886700" cy="450773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u="sng" dirty="0" smtClean="0"/>
              <a:t>Verification Process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98" y="0"/>
            <a:ext cx="7437223" cy="504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5128054" y="2977978"/>
            <a:ext cx="963827" cy="908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4081" y="3218934"/>
            <a:ext cx="4448433" cy="3154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800" dirty="0"/>
              <a:t>I verify that details of my entry in ER are correct and I authenticate my entry by submitting above document.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004884" y="3586549"/>
            <a:ext cx="129746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13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68" y="133275"/>
            <a:ext cx="7886700" cy="450773"/>
          </a:xfrm>
        </p:spPr>
        <p:txBody>
          <a:bodyPr>
            <a:noAutofit/>
          </a:bodyPr>
          <a:lstStyle/>
          <a:p>
            <a:pPr algn="ctr"/>
            <a:r>
              <a:rPr lang="en-IN" sz="1800" b="1" u="sng" dirty="0"/>
              <a:t>Show elector’s existing details and fetch their corrected details (BILINGUAL Details)</a:t>
            </a:r>
            <a:endParaRPr lang="en-US" sz="18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338" y="575382"/>
            <a:ext cx="8416636" cy="44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392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84"/>
            <a:ext cx="7886700" cy="386075"/>
          </a:xfrm>
        </p:spPr>
        <p:txBody>
          <a:bodyPr>
            <a:noAutofit/>
          </a:bodyPr>
          <a:lstStyle/>
          <a:p>
            <a:pPr algn="ctr"/>
            <a:r>
              <a:rPr lang="en-IN" b="1" u="sng" dirty="0"/>
              <a:t>Family Grouping</a:t>
            </a:r>
            <a:endParaRPr lang="en-US" sz="18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159" y="541789"/>
            <a:ext cx="8425295" cy="435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23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681" y="218210"/>
            <a:ext cx="8052955" cy="46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46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8584"/>
            <a:ext cx="7886700" cy="386075"/>
          </a:xfrm>
        </p:spPr>
        <p:txBody>
          <a:bodyPr>
            <a:noAutofit/>
          </a:bodyPr>
          <a:lstStyle/>
          <a:p>
            <a:pPr algn="ctr"/>
            <a:r>
              <a:rPr lang="en-IN" b="1" u="sng" dirty="0" smtClean="0"/>
              <a:t>Family Verification status</a:t>
            </a:r>
            <a:endParaRPr lang="en-US" sz="18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964" y="1091694"/>
            <a:ext cx="8234363" cy="240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359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1120</Words>
  <Application>Microsoft Office PowerPoint</Application>
  <PresentationFormat>On-screen Show (16:9)</PresentationFormat>
  <Paragraphs>966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EVP Process at NVSP, ERONet &amp; BLONET APP</vt:lpstr>
      <vt:lpstr>Registration on NVSP</vt:lpstr>
      <vt:lpstr>EVP Registration</vt:lpstr>
      <vt:lpstr>Verifying Self Details</vt:lpstr>
      <vt:lpstr>Verification Process</vt:lpstr>
      <vt:lpstr>Show elector’s existing details and fetch their corrected details (BILINGUAL Details)</vt:lpstr>
      <vt:lpstr>Family Grouping</vt:lpstr>
      <vt:lpstr>Slide 8</vt:lpstr>
      <vt:lpstr>Family Verification status</vt:lpstr>
      <vt:lpstr>Shifted/ Dead Electors</vt:lpstr>
      <vt:lpstr>For Unenrolled Citizens</vt:lpstr>
      <vt:lpstr>For Prospective Electors</vt:lpstr>
      <vt:lpstr>Part Boundary Map</vt:lpstr>
      <vt:lpstr>Part Boundary Map</vt:lpstr>
      <vt:lpstr>Polling Station Marking</vt:lpstr>
      <vt:lpstr>Other Activities</vt:lpstr>
      <vt:lpstr>Slide 17</vt:lpstr>
      <vt:lpstr>Slide 18</vt:lpstr>
      <vt:lpstr>Operator Verification Checklist generation</vt:lpstr>
      <vt:lpstr>Verification Checklist Format</vt:lpstr>
      <vt:lpstr> Verification Checklist Submission (Operator Level)</vt:lpstr>
      <vt:lpstr>Verification Checklist Submission</vt:lpstr>
      <vt:lpstr>Slide 23</vt:lpstr>
      <vt:lpstr>ERO EVP Dashboard ( AC Wise)</vt:lpstr>
      <vt:lpstr>Polling Station Suggestions report</vt:lpstr>
      <vt:lpstr>ERO EVP Verification screen</vt:lpstr>
      <vt:lpstr>ERO EVP verified list</vt:lpstr>
      <vt:lpstr>ERO EVP List( Part Wise)</vt:lpstr>
      <vt:lpstr>DEO/CEO/ ECI EVP Dashboard</vt:lpstr>
      <vt:lpstr>DEO/CEO/ ECI EVP Dashboard</vt:lpstr>
      <vt:lpstr>DEO/CEO/ ECI EVP Dashboard</vt:lpstr>
      <vt:lpstr>Thanks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Electors Verification Programme</dc:title>
  <dc:creator>HP</dc:creator>
  <cp:lastModifiedBy>HP</cp:lastModifiedBy>
  <cp:revision>15</cp:revision>
  <dcterms:created xsi:type="dcterms:W3CDTF">2019-08-08T06:13:47Z</dcterms:created>
  <dcterms:modified xsi:type="dcterms:W3CDTF">2019-08-08T08:12:21Z</dcterms:modified>
</cp:coreProperties>
</file>