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activeX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56" r:id="rId2"/>
    <p:sldId id="285" r:id="rId3"/>
    <p:sldId id="297" r:id="rId4"/>
    <p:sldId id="286" r:id="rId5"/>
    <p:sldId id="288" r:id="rId6"/>
    <p:sldId id="289" r:id="rId7"/>
    <p:sldId id="287" r:id="rId8"/>
    <p:sldId id="290" r:id="rId9"/>
    <p:sldId id="291" r:id="rId10"/>
    <p:sldId id="296" r:id="rId11"/>
    <p:sldId id="298" r:id="rId12"/>
    <p:sldId id="299" r:id="rId13"/>
    <p:sldId id="300" r:id="rId14"/>
    <p:sldId id="292" r:id="rId15"/>
    <p:sldId id="257" r:id="rId16"/>
    <p:sldId id="283" r:id="rId17"/>
    <p:sldId id="282" r:id="rId18"/>
    <p:sldId id="275" r:id="rId19"/>
    <p:sldId id="276" r:id="rId20"/>
    <p:sldId id="294" r:id="rId21"/>
    <p:sldId id="295" r:id="rId22"/>
    <p:sldId id="281" r:id="rId23"/>
    <p:sldId id="263" r:id="rId24"/>
    <p:sldId id="284" r:id="rId25"/>
    <p:sldId id="270" r:id="rId2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AD5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346" autoAdjust="0"/>
    <p:restoredTop sz="99283" autoAdjust="0"/>
  </p:normalViewPr>
  <p:slideViewPr>
    <p:cSldViewPr>
      <p:cViewPr>
        <p:scale>
          <a:sx n="80" d="100"/>
          <a:sy n="80" d="100"/>
        </p:scale>
        <p:origin x="-930" y="-27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AC147-AB3D-4DFF-A6A3-01DFFD0855E0}" type="datetimeFigureOut">
              <a:rPr lang="en-US" smtClean="0"/>
              <a:pPr/>
              <a:t>8/2/2019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54E3B0-8833-41A4-8387-D1978D611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D6382-6EC2-432C-8E7F-006CDB3A8A27}" type="datetimeFigureOut">
              <a:rPr lang="en-US" smtClean="0"/>
              <a:pPr/>
              <a:t>8/2/2019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DF4D2-7615-433E-8B1E-46F9F497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DF4D2-7615-433E-8B1E-46F9F497338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269923"/>
            <a:ext cx="7406640" cy="1104138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387548"/>
            <a:ext cx="7406640" cy="131445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504694-DC60-4664-9C93-956DFA26CA91}" type="datetimeFigureOut">
              <a:rPr lang="en-US" smtClean="0"/>
              <a:pPr/>
              <a:t>8/2/2019</a:t>
            </a:fld>
            <a:endParaRPr lang="en-IN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C3059-A5BC-4AB1-9178-EE3E41C2C7B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Oval 7"/>
          <p:cNvSpPr/>
          <p:nvPr/>
        </p:nvSpPr>
        <p:spPr>
          <a:xfrm>
            <a:off x="921433" y="106035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008762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504694-DC60-4664-9C93-956DFA26CA91}" type="datetimeFigureOut">
              <a:rPr lang="en-US" smtClean="0"/>
              <a:pPr/>
              <a:t>8/2/2019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C3059-A5BC-4AB1-9178-EE3E41C2C7B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05979"/>
            <a:ext cx="1828800" cy="4388644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05980"/>
            <a:ext cx="5562600" cy="438864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504694-DC60-4664-9C93-956DFA26CA91}" type="datetimeFigureOut">
              <a:rPr lang="en-US" smtClean="0"/>
              <a:pPr/>
              <a:t>8/2/2019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C3059-A5BC-4AB1-9178-EE3E41C2C7B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504694-DC60-4664-9C93-956DFA26CA91}" type="datetimeFigureOut">
              <a:rPr lang="en-US" smtClean="0"/>
              <a:pPr/>
              <a:t>8/2/2019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C3059-A5BC-4AB1-9178-EE3E41C2C7B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41"/>
            <a:ext cx="68580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1950244"/>
            <a:ext cx="6400800" cy="17145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800100"/>
            <a:ext cx="6400800" cy="1132284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504694-DC60-4664-9C93-956DFA26CA91}" type="datetimeFigureOut">
              <a:rPr lang="en-US" smtClean="0"/>
              <a:pPr/>
              <a:t>8/2/2019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C3059-A5BC-4AB1-9178-EE3E41C2C7B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11099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059403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504694-DC60-4664-9C93-956DFA26CA91}" type="datetimeFigureOut">
              <a:rPr lang="en-US" smtClean="0"/>
              <a:pPr/>
              <a:t>8/2/2019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C3059-A5BC-4AB1-9178-EE3E41C2C7B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70252"/>
            <a:ext cx="8229600" cy="85725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504694-DC60-4664-9C93-956DFA26CA91}" type="datetimeFigureOut">
              <a:rPr lang="en-US" smtClean="0"/>
              <a:pPr/>
              <a:t>8/2/2019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C3059-A5BC-4AB1-9178-EE3E41C2C7B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504694-DC60-4664-9C93-956DFA26CA91}" type="datetimeFigureOut">
              <a:rPr lang="en-US" smtClean="0"/>
              <a:pPr/>
              <a:t>8/2/2019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C3059-A5BC-4AB1-9178-EE3E41C2C7B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51435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504694-DC60-4664-9C93-956DFA26CA91}" type="datetimeFigureOut">
              <a:rPr lang="en-US" smtClean="0"/>
              <a:pPr/>
              <a:t>8/2/2019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C3059-A5BC-4AB1-9178-EE3E41C2C7B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2583"/>
            <a:ext cx="3810000" cy="871538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055223"/>
            <a:ext cx="3810000" cy="523875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153400" cy="29944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504694-DC60-4664-9C93-956DFA26CA91}" type="datetimeFigureOut">
              <a:rPr lang="en-US" smtClean="0"/>
              <a:pPr/>
              <a:t>8/2/2019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C3059-A5BC-4AB1-9178-EE3E41C2C7B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800100"/>
            <a:ext cx="2743200" cy="14859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504694-DC60-4664-9C93-956DFA26CA91}" type="datetimeFigureOut">
              <a:rPr lang="en-US" smtClean="0"/>
              <a:pPr/>
              <a:t>8/2/2019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C3059-A5BC-4AB1-9178-EE3E41C2C7B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762000" y="800100"/>
            <a:ext cx="4572000" cy="3429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857253"/>
            <a:ext cx="4419600" cy="2635898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715756"/>
            <a:ext cx="685800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702589"/>
            <a:ext cx="649224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3600450"/>
            <a:ext cx="4419600" cy="5715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611941"/>
            <a:ext cx="1638887" cy="1229165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7" y="15827"/>
            <a:ext cx="1702191" cy="1276643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791308"/>
            <a:ext cx="1125717" cy="826968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41"/>
            <a:ext cx="8131127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05978"/>
            <a:ext cx="7498080" cy="85725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085850"/>
            <a:ext cx="7498080" cy="360045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4729162"/>
            <a:ext cx="2133600" cy="357188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E504694-DC60-4664-9C93-956DFA26CA91}" type="datetimeFigureOut">
              <a:rPr lang="en-US" smtClean="0"/>
              <a:pPr/>
              <a:t>8/2/2019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4729162"/>
            <a:ext cx="2895600" cy="357188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4729162"/>
            <a:ext cx="457200" cy="35718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15C3059-A5BC-4AB1-9178-EE3E41C2C7B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0100" y="1857370"/>
            <a:ext cx="8715436" cy="110413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Electors Verification </a:t>
            </a:r>
            <a:r>
              <a:rPr lang="en-US" b="1" dirty="0" err="1" smtClean="0"/>
              <a:t>Programme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smtClean="0"/>
              <a:t/>
            </a:r>
            <a:br>
              <a:rPr lang="en-US" b="1" smtClean="0"/>
            </a:br>
            <a:endParaRPr lang="en-IN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215074" y="4572014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30/07/2019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GIS in EVP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0" y="928676"/>
            <a:ext cx="8229600" cy="3394472"/>
          </a:xfrm>
        </p:spPr>
        <p:txBody>
          <a:bodyPr>
            <a:noAutofit/>
          </a:bodyPr>
          <a:lstStyle/>
          <a:p>
            <a:r>
              <a:rPr lang="en-US" sz="2400" dirty="0" smtClean="0"/>
              <a:t>Citizen</a:t>
            </a:r>
          </a:p>
          <a:p>
            <a:pPr lvl="1"/>
            <a:r>
              <a:rPr lang="en-US" sz="2000" dirty="0" smtClean="0"/>
              <a:t>Provide Latitude &amp; Longitude of his/her house</a:t>
            </a:r>
          </a:p>
          <a:p>
            <a:r>
              <a:rPr lang="en-US" sz="2400" dirty="0" smtClean="0"/>
              <a:t>BLO</a:t>
            </a:r>
          </a:p>
          <a:p>
            <a:pPr lvl="1"/>
            <a:r>
              <a:rPr lang="en-US" sz="2000" dirty="0" smtClean="0"/>
              <a:t>Part Boundary Preparation</a:t>
            </a:r>
          </a:p>
          <a:p>
            <a:pPr lvl="1"/>
            <a:r>
              <a:rPr lang="en-US" sz="2000" dirty="0" smtClean="0"/>
              <a:t>Capture Polling Station Coordinates </a:t>
            </a:r>
          </a:p>
          <a:p>
            <a:pPr lvl="1"/>
            <a:r>
              <a:rPr lang="en-US" sz="2000" dirty="0" smtClean="0"/>
              <a:t>Capture Probable Polling Station Coordinates</a:t>
            </a:r>
          </a:p>
          <a:p>
            <a:pPr lvl="1"/>
            <a:r>
              <a:rPr lang="en-US" sz="2000" dirty="0" smtClean="0"/>
              <a:t>Improved Maps Preparation</a:t>
            </a:r>
          </a:p>
          <a:p>
            <a:pPr lvl="2"/>
            <a:r>
              <a:rPr lang="en-US" sz="1600" dirty="0" err="1"/>
              <a:t>Nazari</a:t>
            </a:r>
            <a:r>
              <a:rPr lang="en-US" sz="1600" dirty="0"/>
              <a:t> </a:t>
            </a:r>
            <a:r>
              <a:rPr lang="en-US" sz="1600" dirty="0" err="1"/>
              <a:t>Naksha</a:t>
            </a:r>
            <a:r>
              <a:rPr lang="en-US" sz="1600" dirty="0"/>
              <a:t> (Street name with Section Marking)</a:t>
            </a:r>
          </a:p>
          <a:p>
            <a:pPr lvl="2"/>
            <a:r>
              <a:rPr lang="en-US" sz="1600" dirty="0"/>
              <a:t>Google Map View</a:t>
            </a:r>
          </a:p>
          <a:p>
            <a:pPr lvl="2"/>
            <a:r>
              <a:rPr lang="en-US" sz="1600" dirty="0" smtClean="0"/>
              <a:t>Polling Station Building </a:t>
            </a:r>
            <a:r>
              <a:rPr lang="en-US" sz="1600" dirty="0"/>
              <a:t>Front View</a:t>
            </a:r>
          </a:p>
          <a:p>
            <a:pPr lvl="2"/>
            <a:r>
              <a:rPr lang="en-US" sz="1600" dirty="0"/>
              <a:t>CAD </a:t>
            </a:r>
            <a:r>
              <a:rPr lang="en-US" sz="1600" dirty="0" smtClean="0"/>
              <a:t>View (indicating arrangements within polling booth)</a:t>
            </a:r>
          </a:p>
          <a:p>
            <a:pPr lvl="2"/>
            <a:r>
              <a:rPr lang="en-US" sz="1600" dirty="0" smtClean="0"/>
              <a:t>Key </a:t>
            </a:r>
            <a:r>
              <a:rPr lang="en-US" sz="1600" dirty="0"/>
              <a:t>Map </a:t>
            </a:r>
            <a:r>
              <a:rPr lang="en-US" sz="1600" dirty="0" smtClean="0"/>
              <a:t>View (with the indication of how to reach )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Part Boundary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>
              <a:buNone/>
            </a:pPr>
            <a:r>
              <a:rPr lang="en-US" sz="2400" dirty="0" smtClean="0"/>
              <a:t>Part boundary maps can be prepared in following ways:</a:t>
            </a:r>
          </a:p>
          <a:p>
            <a:pPr lvl="0" algn="just"/>
            <a:r>
              <a:rPr lang="en-US" sz="2400" dirty="0" smtClean="0"/>
              <a:t>Map of City/Town/Village be taken from respective planning department and parts are marked on it by hand or</a:t>
            </a:r>
          </a:p>
          <a:p>
            <a:pPr lvl="0" algn="just"/>
            <a:r>
              <a:rPr lang="en-US" sz="2400" dirty="0" smtClean="0"/>
              <a:t>Map is prepared using a GIS Tool or</a:t>
            </a:r>
          </a:p>
          <a:p>
            <a:pPr algn="just"/>
            <a:r>
              <a:rPr lang="en-US" sz="2400" dirty="0" smtClean="0"/>
              <a:t>Notional Part Boundary is prepared using IT application. In this a mobile device is used and coordinates are captured by moving around the part</a:t>
            </a:r>
            <a:endParaRPr lang="en-US" sz="2400" dirty="0"/>
          </a:p>
          <a:p>
            <a:endParaRPr lang="en-US" sz="2400" dirty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371600"/>
            <a:ext cx="3048000" cy="19431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glow rad="101600">
              <a:schemeClr val="tx1">
                <a:lumMod val="50000"/>
                <a:lumOff val="50000"/>
                <a:alpha val="60000"/>
              </a:schemeClr>
            </a:glow>
            <a:innerShdw blurRad="76200">
              <a:srgbClr val="000000"/>
            </a:innerShdw>
          </a:effectLst>
        </p:spPr>
      </p:pic>
      <p:sp>
        <p:nvSpPr>
          <p:cNvPr id="6" name="Rectangle 5"/>
          <p:cNvSpPr/>
          <p:nvPr/>
        </p:nvSpPr>
        <p:spPr>
          <a:xfrm>
            <a:off x="381000" y="3714750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dirty="0" smtClean="0"/>
              <a:t> We can create different </a:t>
            </a:r>
            <a:r>
              <a:rPr lang="en-US" b="1" dirty="0" smtClean="0"/>
              <a:t>Polygon</a:t>
            </a:r>
            <a:r>
              <a:rPr lang="en-US" dirty="0" smtClean="0"/>
              <a:t> from </a:t>
            </a:r>
            <a:r>
              <a:rPr lang="en-US" b="1" dirty="0" smtClean="0"/>
              <a:t>groups of points </a:t>
            </a:r>
            <a:r>
              <a:rPr lang="en-US" dirty="0" smtClean="0"/>
              <a:t>created with a GPS receiver, allowing to create Street/Road/Lane maps, Wing Map, Ward Map and Sector map, Area/Locality map, Village/Town /City and Tehsil maps which helps to identify </a:t>
            </a:r>
            <a:r>
              <a:rPr lang="en-US" b="1" dirty="0" smtClean="0"/>
              <a:t>PART boundaries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314451"/>
            <a:ext cx="3219450" cy="2078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01600">
              <a:schemeClr val="tx1">
                <a:lumMod val="50000"/>
                <a:lumOff val="50000"/>
                <a:alpha val="60000"/>
              </a:schemeClr>
            </a:glow>
          </a:effectLst>
        </p:spPr>
      </p:pic>
      <p:sp>
        <p:nvSpPr>
          <p:cNvPr id="10" name="Chevron 9"/>
          <p:cNvSpPr/>
          <p:nvPr/>
        </p:nvSpPr>
        <p:spPr>
          <a:xfrm>
            <a:off x="3733800" y="2114550"/>
            <a:ext cx="228600" cy="228600"/>
          </a:xfrm>
          <a:prstGeom prst="chevron">
            <a:avLst/>
          </a:prstGeom>
          <a:effectLst>
            <a:glow rad="101600">
              <a:schemeClr val="tx1">
                <a:lumMod val="50000"/>
                <a:lumOff val="5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hevron 10"/>
          <p:cNvSpPr/>
          <p:nvPr/>
        </p:nvSpPr>
        <p:spPr>
          <a:xfrm>
            <a:off x="3962400" y="2114550"/>
            <a:ext cx="228600" cy="228600"/>
          </a:xfrm>
          <a:prstGeom prst="chevron">
            <a:avLst/>
          </a:prstGeom>
          <a:effectLst>
            <a:glow rad="101600">
              <a:schemeClr val="tx1">
                <a:lumMod val="50000"/>
                <a:lumOff val="5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4191000" y="2114550"/>
            <a:ext cx="228600" cy="228600"/>
          </a:xfrm>
          <a:prstGeom prst="chevron">
            <a:avLst/>
          </a:prstGeom>
          <a:effectLst>
            <a:glow rad="101600">
              <a:schemeClr val="tx1">
                <a:lumMod val="50000"/>
                <a:lumOff val="5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4419600" y="2114550"/>
            <a:ext cx="228600" cy="228600"/>
          </a:xfrm>
          <a:prstGeom prst="chevron">
            <a:avLst/>
          </a:prstGeom>
          <a:effectLst>
            <a:glow rad="101600">
              <a:schemeClr val="tx1">
                <a:lumMod val="50000"/>
                <a:lumOff val="5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5800" y="3429001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                   Fig- 1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26" idx="9"/>
            <a:endCxn id="22" idx="0"/>
          </p:cNvCxnSpPr>
          <p:nvPr/>
        </p:nvCxnSpPr>
        <p:spPr>
          <a:xfrm>
            <a:off x="7462982" y="1551709"/>
            <a:ext cx="1095443" cy="448541"/>
          </a:xfrm>
          <a:prstGeom prst="straightConnector1">
            <a:avLst/>
          </a:prstGeom>
          <a:ln w="571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22" idx="1"/>
          </p:cNvCxnSpPr>
          <p:nvPr/>
        </p:nvCxnSpPr>
        <p:spPr>
          <a:xfrm>
            <a:off x="6858001" y="2571750"/>
            <a:ext cx="1114847" cy="213330"/>
          </a:xfrm>
          <a:prstGeom prst="straightConnector1">
            <a:avLst/>
          </a:prstGeom>
          <a:ln w="571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972848" y="2000250"/>
            <a:ext cx="1171153" cy="156966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ffectLst>
                  <a:glow rad="101600">
                    <a:schemeClr val="tx1">
                      <a:lumMod val="50000"/>
                      <a:lumOff val="50000"/>
                      <a:alpha val="60000"/>
                    </a:schemeClr>
                  </a:glow>
                </a:effectLst>
              </a:rPr>
              <a:t>Polygon/PART BOUNDARY</a:t>
            </a:r>
            <a:endParaRPr lang="en-US" sz="2400" dirty="0">
              <a:effectLst>
                <a:glow rad="101600">
                  <a:schemeClr val="tx1">
                    <a:lumMod val="50000"/>
                    <a:lumOff val="50000"/>
                    <a:alpha val="60000"/>
                  </a:schemeClr>
                </a:glow>
              </a:effectLst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4931878" y="2085109"/>
            <a:ext cx="1376559" cy="852055"/>
          </a:xfrm>
          <a:custGeom>
            <a:avLst/>
            <a:gdLst>
              <a:gd name="connsiteX0" fmla="*/ 341 w 1376559"/>
              <a:gd name="connsiteY0" fmla="*/ 0 h 1136073"/>
              <a:gd name="connsiteX1" fmla="*/ 619178 w 1376559"/>
              <a:gd name="connsiteY1" fmla="*/ 46182 h 1136073"/>
              <a:gd name="connsiteX2" fmla="*/ 1044050 w 1376559"/>
              <a:gd name="connsiteY2" fmla="*/ 166255 h 1136073"/>
              <a:gd name="connsiteX3" fmla="*/ 1265723 w 1376559"/>
              <a:gd name="connsiteY3" fmla="*/ 230910 h 1136073"/>
              <a:gd name="connsiteX4" fmla="*/ 1376559 w 1376559"/>
              <a:gd name="connsiteY4" fmla="*/ 286328 h 1136073"/>
              <a:gd name="connsiteX5" fmla="*/ 1339614 w 1376559"/>
              <a:gd name="connsiteY5" fmla="*/ 535710 h 1136073"/>
              <a:gd name="connsiteX6" fmla="*/ 1210305 w 1376559"/>
              <a:gd name="connsiteY6" fmla="*/ 674255 h 1136073"/>
              <a:gd name="connsiteX7" fmla="*/ 1173359 w 1376559"/>
              <a:gd name="connsiteY7" fmla="*/ 794328 h 1136073"/>
              <a:gd name="connsiteX8" fmla="*/ 1154887 w 1376559"/>
              <a:gd name="connsiteY8" fmla="*/ 858982 h 1136073"/>
              <a:gd name="connsiteX9" fmla="*/ 1062523 w 1376559"/>
              <a:gd name="connsiteY9" fmla="*/ 988291 h 1136073"/>
              <a:gd name="connsiteX10" fmla="*/ 1007105 w 1376559"/>
              <a:gd name="connsiteY10" fmla="*/ 701964 h 1136073"/>
              <a:gd name="connsiteX11" fmla="*/ 914741 w 1376559"/>
              <a:gd name="connsiteY11" fmla="*/ 591128 h 1136073"/>
              <a:gd name="connsiteX12" fmla="*/ 850087 w 1376559"/>
              <a:gd name="connsiteY12" fmla="*/ 711200 h 1136073"/>
              <a:gd name="connsiteX13" fmla="*/ 656123 w 1376559"/>
              <a:gd name="connsiteY13" fmla="*/ 618837 h 1136073"/>
              <a:gd name="connsiteX14" fmla="*/ 979396 w 1376559"/>
              <a:gd name="connsiteY14" fmla="*/ 1126837 h 1136073"/>
              <a:gd name="connsiteX15" fmla="*/ 868559 w 1376559"/>
              <a:gd name="connsiteY15" fmla="*/ 1136073 h 1136073"/>
              <a:gd name="connsiteX16" fmla="*/ 739250 w 1376559"/>
              <a:gd name="connsiteY16" fmla="*/ 997528 h 1136073"/>
              <a:gd name="connsiteX17" fmla="*/ 582232 w 1376559"/>
              <a:gd name="connsiteY17" fmla="*/ 877455 h 1136073"/>
              <a:gd name="connsiteX18" fmla="*/ 415978 w 1376559"/>
              <a:gd name="connsiteY18" fmla="*/ 757382 h 1136073"/>
              <a:gd name="connsiteX19" fmla="*/ 305141 w 1376559"/>
              <a:gd name="connsiteY19" fmla="*/ 618837 h 1136073"/>
              <a:gd name="connsiteX20" fmla="*/ 277432 w 1376559"/>
              <a:gd name="connsiteY20" fmla="*/ 628073 h 1136073"/>
              <a:gd name="connsiteX21" fmla="*/ 74232 w 1376559"/>
              <a:gd name="connsiteY21" fmla="*/ 535710 h 1136073"/>
              <a:gd name="connsiteX22" fmla="*/ 64996 w 1376559"/>
              <a:gd name="connsiteY22" fmla="*/ 369455 h 1136073"/>
              <a:gd name="connsiteX23" fmla="*/ 37287 w 1376559"/>
              <a:gd name="connsiteY23" fmla="*/ 193964 h 1136073"/>
              <a:gd name="connsiteX24" fmla="*/ 341 w 1376559"/>
              <a:gd name="connsiteY24" fmla="*/ 0 h 1136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76559" h="1136073">
                <a:moveTo>
                  <a:pt x="341" y="0"/>
                </a:moveTo>
                <a:lnTo>
                  <a:pt x="619178" y="46182"/>
                </a:lnTo>
                <a:lnTo>
                  <a:pt x="1044050" y="166255"/>
                </a:lnTo>
                <a:lnTo>
                  <a:pt x="1265723" y="230910"/>
                </a:lnTo>
                <a:lnTo>
                  <a:pt x="1376559" y="286328"/>
                </a:lnTo>
                <a:lnTo>
                  <a:pt x="1339614" y="535710"/>
                </a:lnTo>
                <a:lnTo>
                  <a:pt x="1210305" y="674255"/>
                </a:lnTo>
                <a:lnTo>
                  <a:pt x="1173359" y="794328"/>
                </a:lnTo>
                <a:lnTo>
                  <a:pt x="1154887" y="858982"/>
                </a:lnTo>
                <a:lnTo>
                  <a:pt x="1062523" y="988291"/>
                </a:lnTo>
                <a:lnTo>
                  <a:pt x="1007105" y="701964"/>
                </a:lnTo>
                <a:lnTo>
                  <a:pt x="914741" y="591128"/>
                </a:lnTo>
                <a:lnTo>
                  <a:pt x="850087" y="711200"/>
                </a:lnTo>
                <a:lnTo>
                  <a:pt x="656123" y="618837"/>
                </a:lnTo>
                <a:lnTo>
                  <a:pt x="979396" y="1126837"/>
                </a:lnTo>
                <a:lnTo>
                  <a:pt x="868559" y="1136073"/>
                </a:lnTo>
                <a:lnTo>
                  <a:pt x="739250" y="997528"/>
                </a:lnTo>
                <a:lnTo>
                  <a:pt x="582232" y="877455"/>
                </a:lnTo>
                <a:lnTo>
                  <a:pt x="415978" y="757382"/>
                </a:lnTo>
                <a:lnTo>
                  <a:pt x="305141" y="618837"/>
                </a:lnTo>
                <a:lnTo>
                  <a:pt x="277432" y="628073"/>
                </a:lnTo>
                <a:lnTo>
                  <a:pt x="74232" y="535710"/>
                </a:lnTo>
                <a:cubicBezTo>
                  <a:pt x="55419" y="366395"/>
                  <a:pt x="0" y="369455"/>
                  <a:pt x="64996" y="369455"/>
                </a:cubicBezTo>
                <a:lnTo>
                  <a:pt x="37287" y="193964"/>
                </a:lnTo>
                <a:lnTo>
                  <a:pt x="341" y="0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080000" y="1662546"/>
            <a:ext cx="1330036" cy="512618"/>
          </a:xfrm>
          <a:custGeom>
            <a:avLst/>
            <a:gdLst>
              <a:gd name="connsiteX0" fmla="*/ 83127 w 1330036"/>
              <a:gd name="connsiteY0" fmla="*/ 138546 h 683491"/>
              <a:gd name="connsiteX1" fmla="*/ 0 w 1330036"/>
              <a:gd name="connsiteY1" fmla="*/ 480291 h 683491"/>
              <a:gd name="connsiteX2" fmla="*/ 175491 w 1330036"/>
              <a:gd name="connsiteY2" fmla="*/ 526473 h 683491"/>
              <a:gd name="connsiteX3" fmla="*/ 369455 w 1330036"/>
              <a:gd name="connsiteY3" fmla="*/ 526473 h 683491"/>
              <a:gd name="connsiteX4" fmla="*/ 508000 w 1330036"/>
              <a:gd name="connsiteY4" fmla="*/ 554182 h 683491"/>
              <a:gd name="connsiteX5" fmla="*/ 665018 w 1330036"/>
              <a:gd name="connsiteY5" fmla="*/ 600364 h 683491"/>
              <a:gd name="connsiteX6" fmla="*/ 794327 w 1330036"/>
              <a:gd name="connsiteY6" fmla="*/ 609600 h 683491"/>
              <a:gd name="connsiteX7" fmla="*/ 923636 w 1330036"/>
              <a:gd name="connsiteY7" fmla="*/ 646546 h 683491"/>
              <a:gd name="connsiteX8" fmla="*/ 1246909 w 1330036"/>
              <a:gd name="connsiteY8" fmla="*/ 683491 h 683491"/>
              <a:gd name="connsiteX9" fmla="*/ 1256145 w 1330036"/>
              <a:gd name="connsiteY9" fmla="*/ 397164 h 683491"/>
              <a:gd name="connsiteX10" fmla="*/ 1293091 w 1330036"/>
              <a:gd name="connsiteY10" fmla="*/ 267855 h 683491"/>
              <a:gd name="connsiteX11" fmla="*/ 1330036 w 1330036"/>
              <a:gd name="connsiteY11" fmla="*/ 0 h 683491"/>
              <a:gd name="connsiteX12" fmla="*/ 1200727 w 1330036"/>
              <a:gd name="connsiteY12" fmla="*/ 36946 h 683491"/>
              <a:gd name="connsiteX13" fmla="*/ 1071418 w 1330036"/>
              <a:gd name="connsiteY13" fmla="*/ 73891 h 683491"/>
              <a:gd name="connsiteX14" fmla="*/ 951345 w 1330036"/>
              <a:gd name="connsiteY14" fmla="*/ 64655 h 683491"/>
              <a:gd name="connsiteX15" fmla="*/ 711200 w 1330036"/>
              <a:gd name="connsiteY15" fmla="*/ 92364 h 683491"/>
              <a:gd name="connsiteX16" fmla="*/ 378691 w 1330036"/>
              <a:gd name="connsiteY16" fmla="*/ 138546 h 683491"/>
              <a:gd name="connsiteX17" fmla="*/ 230909 w 1330036"/>
              <a:gd name="connsiteY17" fmla="*/ 166255 h 683491"/>
              <a:gd name="connsiteX18" fmla="*/ 83127 w 1330036"/>
              <a:gd name="connsiteY18" fmla="*/ 138546 h 683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330036" h="683491">
                <a:moveTo>
                  <a:pt x="83127" y="138546"/>
                </a:moveTo>
                <a:lnTo>
                  <a:pt x="0" y="480291"/>
                </a:lnTo>
                <a:cubicBezTo>
                  <a:pt x="169221" y="527297"/>
                  <a:pt x="108738" y="526473"/>
                  <a:pt x="175491" y="526473"/>
                </a:cubicBezTo>
                <a:lnTo>
                  <a:pt x="369455" y="526473"/>
                </a:lnTo>
                <a:lnTo>
                  <a:pt x="508000" y="554182"/>
                </a:lnTo>
                <a:lnTo>
                  <a:pt x="665018" y="600364"/>
                </a:lnTo>
                <a:lnTo>
                  <a:pt x="794327" y="609600"/>
                </a:lnTo>
                <a:lnTo>
                  <a:pt x="923636" y="646546"/>
                </a:lnTo>
                <a:lnTo>
                  <a:pt x="1246909" y="683491"/>
                </a:lnTo>
                <a:lnTo>
                  <a:pt x="1256145" y="397164"/>
                </a:lnTo>
                <a:cubicBezTo>
                  <a:pt x="1284500" y="264845"/>
                  <a:pt x="1239773" y="267855"/>
                  <a:pt x="1293091" y="267855"/>
                </a:cubicBezTo>
                <a:lnTo>
                  <a:pt x="1330036" y="0"/>
                </a:lnTo>
                <a:lnTo>
                  <a:pt x="1200727" y="36946"/>
                </a:lnTo>
                <a:lnTo>
                  <a:pt x="1071418" y="73891"/>
                </a:lnTo>
                <a:lnTo>
                  <a:pt x="951345" y="64655"/>
                </a:lnTo>
                <a:lnTo>
                  <a:pt x="711200" y="92364"/>
                </a:lnTo>
                <a:lnTo>
                  <a:pt x="378691" y="138546"/>
                </a:lnTo>
                <a:lnTo>
                  <a:pt x="230909" y="166255"/>
                </a:lnTo>
                <a:lnTo>
                  <a:pt x="83127" y="138546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428509" y="1690255"/>
            <a:ext cx="748146" cy="471054"/>
          </a:xfrm>
          <a:custGeom>
            <a:avLst/>
            <a:gdLst>
              <a:gd name="connsiteX0" fmla="*/ 55418 w 748146"/>
              <a:gd name="connsiteY0" fmla="*/ 0 h 628072"/>
              <a:gd name="connsiteX1" fmla="*/ 27709 w 748146"/>
              <a:gd name="connsiteY1" fmla="*/ 249382 h 628072"/>
              <a:gd name="connsiteX2" fmla="*/ 0 w 748146"/>
              <a:gd name="connsiteY2" fmla="*/ 387927 h 628072"/>
              <a:gd name="connsiteX3" fmla="*/ 55418 w 748146"/>
              <a:gd name="connsiteY3" fmla="*/ 628072 h 628072"/>
              <a:gd name="connsiteX4" fmla="*/ 175491 w 748146"/>
              <a:gd name="connsiteY4" fmla="*/ 600363 h 628072"/>
              <a:gd name="connsiteX5" fmla="*/ 489527 w 748146"/>
              <a:gd name="connsiteY5" fmla="*/ 508000 h 628072"/>
              <a:gd name="connsiteX6" fmla="*/ 646546 w 748146"/>
              <a:gd name="connsiteY6" fmla="*/ 489527 h 628072"/>
              <a:gd name="connsiteX7" fmla="*/ 748146 w 748146"/>
              <a:gd name="connsiteY7" fmla="*/ 480291 h 628072"/>
              <a:gd name="connsiteX8" fmla="*/ 683491 w 748146"/>
              <a:gd name="connsiteY8" fmla="*/ 295563 h 628072"/>
              <a:gd name="connsiteX9" fmla="*/ 655782 w 748146"/>
              <a:gd name="connsiteY9" fmla="*/ 397163 h 628072"/>
              <a:gd name="connsiteX10" fmla="*/ 535709 w 748146"/>
              <a:gd name="connsiteY10" fmla="*/ 193963 h 628072"/>
              <a:gd name="connsiteX11" fmla="*/ 369455 w 748146"/>
              <a:gd name="connsiteY11" fmla="*/ 120072 h 628072"/>
              <a:gd name="connsiteX12" fmla="*/ 55418 w 748146"/>
              <a:gd name="connsiteY12" fmla="*/ 0 h 628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48146" h="628072">
                <a:moveTo>
                  <a:pt x="55418" y="0"/>
                </a:moveTo>
                <a:lnTo>
                  <a:pt x="27709" y="249382"/>
                </a:lnTo>
                <a:lnTo>
                  <a:pt x="0" y="387927"/>
                </a:lnTo>
                <a:lnTo>
                  <a:pt x="55418" y="628072"/>
                </a:lnTo>
                <a:lnTo>
                  <a:pt x="175491" y="600363"/>
                </a:lnTo>
                <a:lnTo>
                  <a:pt x="489527" y="508000"/>
                </a:lnTo>
                <a:lnTo>
                  <a:pt x="646546" y="489527"/>
                </a:lnTo>
                <a:lnTo>
                  <a:pt x="748146" y="480291"/>
                </a:lnTo>
                <a:lnTo>
                  <a:pt x="683491" y="295563"/>
                </a:lnTo>
                <a:lnTo>
                  <a:pt x="655782" y="397163"/>
                </a:lnTo>
                <a:lnTo>
                  <a:pt x="535709" y="193963"/>
                </a:lnTo>
                <a:lnTo>
                  <a:pt x="369455" y="120072"/>
                </a:lnTo>
                <a:lnTo>
                  <a:pt x="55418" y="0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028874" y="2431474"/>
            <a:ext cx="796957" cy="817418"/>
          </a:xfrm>
          <a:custGeom>
            <a:avLst/>
            <a:gdLst>
              <a:gd name="connsiteX0" fmla="*/ 46182 w 796957"/>
              <a:gd name="connsiteY0" fmla="*/ 489527 h 1089891"/>
              <a:gd name="connsiteX1" fmla="*/ 184727 w 796957"/>
              <a:gd name="connsiteY1" fmla="*/ 406400 h 1089891"/>
              <a:gd name="connsiteX2" fmla="*/ 350982 w 796957"/>
              <a:gd name="connsiteY2" fmla="*/ 277091 h 1089891"/>
              <a:gd name="connsiteX3" fmla="*/ 452582 w 796957"/>
              <a:gd name="connsiteY3" fmla="*/ 221672 h 1089891"/>
              <a:gd name="connsiteX4" fmla="*/ 581891 w 796957"/>
              <a:gd name="connsiteY4" fmla="*/ 138545 h 1089891"/>
              <a:gd name="connsiteX5" fmla="*/ 794327 w 796957"/>
              <a:gd name="connsiteY5" fmla="*/ 0 h 1089891"/>
              <a:gd name="connsiteX6" fmla="*/ 794327 w 796957"/>
              <a:gd name="connsiteY6" fmla="*/ 498763 h 1089891"/>
              <a:gd name="connsiteX7" fmla="*/ 628072 w 796957"/>
              <a:gd name="connsiteY7" fmla="*/ 628072 h 1089891"/>
              <a:gd name="connsiteX8" fmla="*/ 535709 w 796957"/>
              <a:gd name="connsiteY8" fmla="*/ 748145 h 1089891"/>
              <a:gd name="connsiteX9" fmla="*/ 314036 w 796957"/>
              <a:gd name="connsiteY9" fmla="*/ 895927 h 1089891"/>
              <a:gd name="connsiteX10" fmla="*/ 267854 w 796957"/>
              <a:gd name="connsiteY10" fmla="*/ 997527 h 1089891"/>
              <a:gd name="connsiteX11" fmla="*/ 157018 w 796957"/>
              <a:gd name="connsiteY11" fmla="*/ 1016000 h 1089891"/>
              <a:gd name="connsiteX12" fmla="*/ 110836 w 796957"/>
              <a:gd name="connsiteY12" fmla="*/ 1089891 h 1089891"/>
              <a:gd name="connsiteX13" fmla="*/ 46182 w 796957"/>
              <a:gd name="connsiteY13" fmla="*/ 886691 h 1089891"/>
              <a:gd name="connsiteX14" fmla="*/ 0 w 796957"/>
              <a:gd name="connsiteY14" fmla="*/ 711200 h 1089891"/>
              <a:gd name="connsiteX15" fmla="*/ 18472 w 796957"/>
              <a:gd name="connsiteY15" fmla="*/ 554181 h 1089891"/>
              <a:gd name="connsiteX16" fmla="*/ 46182 w 796957"/>
              <a:gd name="connsiteY16" fmla="*/ 489527 h 1089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6957" h="1089891">
                <a:moveTo>
                  <a:pt x="46182" y="489527"/>
                </a:moveTo>
                <a:cubicBezTo>
                  <a:pt x="178081" y="404735"/>
                  <a:pt x="124250" y="406400"/>
                  <a:pt x="184727" y="406400"/>
                </a:cubicBezTo>
                <a:lnTo>
                  <a:pt x="350982" y="277091"/>
                </a:lnTo>
                <a:lnTo>
                  <a:pt x="452582" y="221672"/>
                </a:lnTo>
                <a:cubicBezTo>
                  <a:pt x="575186" y="136792"/>
                  <a:pt x="523974" y="138545"/>
                  <a:pt x="581891" y="138545"/>
                </a:cubicBezTo>
                <a:cubicBezTo>
                  <a:pt x="796957" y="7635"/>
                  <a:pt x="794327" y="92135"/>
                  <a:pt x="794327" y="0"/>
                </a:cubicBezTo>
                <a:lnTo>
                  <a:pt x="794327" y="498763"/>
                </a:lnTo>
                <a:lnTo>
                  <a:pt x="628072" y="628072"/>
                </a:lnTo>
                <a:lnTo>
                  <a:pt x="535709" y="748145"/>
                </a:lnTo>
                <a:lnTo>
                  <a:pt x="314036" y="895927"/>
                </a:lnTo>
                <a:cubicBezTo>
                  <a:pt x="276039" y="1000421"/>
                  <a:pt x="313127" y="997527"/>
                  <a:pt x="267854" y="997527"/>
                </a:cubicBezTo>
                <a:cubicBezTo>
                  <a:pt x="144739" y="1016468"/>
                  <a:pt x="107287" y="1016000"/>
                  <a:pt x="157018" y="1016000"/>
                </a:cubicBezTo>
                <a:lnTo>
                  <a:pt x="110836" y="1089891"/>
                </a:lnTo>
                <a:cubicBezTo>
                  <a:pt x="45208" y="893006"/>
                  <a:pt x="46182" y="964079"/>
                  <a:pt x="46182" y="886691"/>
                </a:cubicBezTo>
                <a:lnTo>
                  <a:pt x="0" y="711200"/>
                </a:lnTo>
                <a:lnTo>
                  <a:pt x="18472" y="554181"/>
                </a:lnTo>
                <a:lnTo>
                  <a:pt x="46182" y="489527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4813960" y="1440873"/>
            <a:ext cx="1679205" cy="339436"/>
          </a:xfrm>
          <a:custGeom>
            <a:avLst/>
            <a:gdLst>
              <a:gd name="connsiteX0" fmla="*/ 229096 w 1679205"/>
              <a:gd name="connsiteY0" fmla="*/ 157018 h 452581"/>
              <a:gd name="connsiteX1" fmla="*/ 478477 w 1679205"/>
              <a:gd name="connsiteY1" fmla="*/ 101600 h 452581"/>
              <a:gd name="connsiteX2" fmla="*/ 607786 w 1679205"/>
              <a:gd name="connsiteY2" fmla="*/ 83127 h 452581"/>
              <a:gd name="connsiteX3" fmla="*/ 838696 w 1679205"/>
              <a:gd name="connsiteY3" fmla="*/ 46181 h 452581"/>
              <a:gd name="connsiteX4" fmla="*/ 1060368 w 1679205"/>
              <a:gd name="connsiteY4" fmla="*/ 18472 h 452581"/>
              <a:gd name="connsiteX5" fmla="*/ 1365168 w 1679205"/>
              <a:gd name="connsiteY5" fmla="*/ 0 h 452581"/>
              <a:gd name="connsiteX6" fmla="*/ 1549896 w 1679205"/>
              <a:gd name="connsiteY6" fmla="*/ 0 h 452581"/>
              <a:gd name="connsiteX7" fmla="*/ 1679205 w 1679205"/>
              <a:gd name="connsiteY7" fmla="*/ 18472 h 452581"/>
              <a:gd name="connsiteX8" fmla="*/ 1337459 w 1679205"/>
              <a:gd name="connsiteY8" fmla="*/ 129309 h 452581"/>
              <a:gd name="connsiteX9" fmla="*/ 1171205 w 1679205"/>
              <a:gd name="connsiteY9" fmla="*/ 258618 h 452581"/>
              <a:gd name="connsiteX10" fmla="*/ 173677 w 1679205"/>
              <a:gd name="connsiteY10" fmla="*/ 452581 h 452581"/>
              <a:gd name="connsiteX11" fmla="*/ 99786 w 1679205"/>
              <a:gd name="connsiteY11" fmla="*/ 193963 h 452581"/>
              <a:gd name="connsiteX12" fmla="*/ 229096 w 1679205"/>
              <a:gd name="connsiteY12" fmla="*/ 157018 h 452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9205" h="452581">
                <a:moveTo>
                  <a:pt x="229096" y="157018"/>
                </a:moveTo>
                <a:lnTo>
                  <a:pt x="478477" y="101600"/>
                </a:lnTo>
                <a:lnTo>
                  <a:pt x="607786" y="83127"/>
                </a:lnTo>
                <a:lnTo>
                  <a:pt x="838696" y="46181"/>
                </a:lnTo>
                <a:lnTo>
                  <a:pt x="1060368" y="18472"/>
                </a:lnTo>
                <a:lnTo>
                  <a:pt x="1365168" y="0"/>
                </a:lnTo>
                <a:lnTo>
                  <a:pt x="1549896" y="0"/>
                </a:lnTo>
                <a:cubicBezTo>
                  <a:pt x="1673011" y="18940"/>
                  <a:pt x="1629473" y="18472"/>
                  <a:pt x="1679205" y="18472"/>
                </a:cubicBezTo>
                <a:lnTo>
                  <a:pt x="1337459" y="129309"/>
                </a:lnTo>
                <a:cubicBezTo>
                  <a:pt x="1159489" y="260444"/>
                  <a:pt x="1089306" y="258618"/>
                  <a:pt x="1171205" y="258618"/>
                </a:cubicBezTo>
                <a:lnTo>
                  <a:pt x="173677" y="452581"/>
                </a:lnTo>
                <a:cubicBezTo>
                  <a:pt x="89608" y="191032"/>
                  <a:pt x="0" y="193963"/>
                  <a:pt x="99786" y="193963"/>
                </a:cubicBezTo>
                <a:lnTo>
                  <a:pt x="229096" y="157018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922983" y="2701637"/>
            <a:ext cx="840509" cy="609600"/>
          </a:xfrm>
          <a:custGeom>
            <a:avLst/>
            <a:gdLst>
              <a:gd name="connsiteX0" fmla="*/ 166254 w 840509"/>
              <a:gd name="connsiteY0" fmla="*/ 0 h 812800"/>
              <a:gd name="connsiteX1" fmla="*/ 92363 w 840509"/>
              <a:gd name="connsiteY1" fmla="*/ 221673 h 812800"/>
              <a:gd name="connsiteX2" fmla="*/ 0 w 840509"/>
              <a:gd name="connsiteY2" fmla="*/ 424873 h 812800"/>
              <a:gd name="connsiteX3" fmla="*/ 184727 w 840509"/>
              <a:gd name="connsiteY3" fmla="*/ 572654 h 812800"/>
              <a:gd name="connsiteX4" fmla="*/ 397163 w 840509"/>
              <a:gd name="connsiteY4" fmla="*/ 692727 h 812800"/>
              <a:gd name="connsiteX5" fmla="*/ 526473 w 840509"/>
              <a:gd name="connsiteY5" fmla="*/ 665018 h 812800"/>
              <a:gd name="connsiteX6" fmla="*/ 646545 w 840509"/>
              <a:gd name="connsiteY6" fmla="*/ 812800 h 812800"/>
              <a:gd name="connsiteX7" fmla="*/ 748145 w 840509"/>
              <a:gd name="connsiteY7" fmla="*/ 618836 h 812800"/>
              <a:gd name="connsiteX8" fmla="*/ 840509 w 840509"/>
              <a:gd name="connsiteY8" fmla="*/ 452582 h 812800"/>
              <a:gd name="connsiteX9" fmla="*/ 729673 w 840509"/>
              <a:gd name="connsiteY9" fmla="*/ 184727 h 812800"/>
              <a:gd name="connsiteX10" fmla="*/ 166254 w 840509"/>
              <a:gd name="connsiteY10" fmla="*/ 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40509" h="812800">
                <a:moveTo>
                  <a:pt x="166254" y="0"/>
                </a:moveTo>
                <a:lnTo>
                  <a:pt x="92363" y="221673"/>
                </a:lnTo>
                <a:lnTo>
                  <a:pt x="0" y="424873"/>
                </a:lnTo>
                <a:lnTo>
                  <a:pt x="184727" y="572654"/>
                </a:lnTo>
                <a:lnTo>
                  <a:pt x="397163" y="692727"/>
                </a:lnTo>
                <a:lnTo>
                  <a:pt x="526473" y="665018"/>
                </a:lnTo>
                <a:lnTo>
                  <a:pt x="646545" y="812800"/>
                </a:lnTo>
                <a:cubicBezTo>
                  <a:pt x="732099" y="613177"/>
                  <a:pt x="659331" y="618836"/>
                  <a:pt x="748145" y="618836"/>
                </a:cubicBezTo>
                <a:lnTo>
                  <a:pt x="840509" y="452582"/>
                </a:lnTo>
                <a:lnTo>
                  <a:pt x="729673" y="184727"/>
                </a:lnTo>
                <a:lnTo>
                  <a:pt x="166254" y="0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6345383" y="2286000"/>
            <a:ext cx="591127" cy="768927"/>
          </a:xfrm>
          <a:custGeom>
            <a:avLst/>
            <a:gdLst>
              <a:gd name="connsiteX0" fmla="*/ 129309 w 591127"/>
              <a:gd name="connsiteY0" fmla="*/ 0 h 1025236"/>
              <a:gd name="connsiteX1" fmla="*/ 55418 w 591127"/>
              <a:gd name="connsiteY1" fmla="*/ 212436 h 1025236"/>
              <a:gd name="connsiteX2" fmla="*/ 0 w 591127"/>
              <a:gd name="connsiteY2" fmla="*/ 480291 h 1025236"/>
              <a:gd name="connsiteX3" fmla="*/ 120073 w 591127"/>
              <a:gd name="connsiteY3" fmla="*/ 775855 h 1025236"/>
              <a:gd name="connsiteX4" fmla="*/ 350982 w 591127"/>
              <a:gd name="connsiteY4" fmla="*/ 1025236 h 1025236"/>
              <a:gd name="connsiteX5" fmla="*/ 434109 w 591127"/>
              <a:gd name="connsiteY5" fmla="*/ 858982 h 1025236"/>
              <a:gd name="connsiteX6" fmla="*/ 572654 w 591127"/>
              <a:gd name="connsiteY6" fmla="*/ 785091 h 1025236"/>
              <a:gd name="connsiteX7" fmla="*/ 591127 w 591127"/>
              <a:gd name="connsiteY7" fmla="*/ 544945 h 1025236"/>
              <a:gd name="connsiteX8" fmla="*/ 471054 w 591127"/>
              <a:gd name="connsiteY8" fmla="*/ 184727 h 1025236"/>
              <a:gd name="connsiteX9" fmla="*/ 240145 w 591127"/>
              <a:gd name="connsiteY9" fmla="*/ 9236 h 1025236"/>
              <a:gd name="connsiteX10" fmla="*/ 129309 w 591127"/>
              <a:gd name="connsiteY10" fmla="*/ 0 h 1025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1127" h="1025236">
                <a:moveTo>
                  <a:pt x="129309" y="0"/>
                </a:moveTo>
                <a:lnTo>
                  <a:pt x="55418" y="212436"/>
                </a:lnTo>
                <a:lnTo>
                  <a:pt x="0" y="480291"/>
                </a:lnTo>
                <a:lnTo>
                  <a:pt x="120073" y="775855"/>
                </a:lnTo>
                <a:lnTo>
                  <a:pt x="350982" y="1025236"/>
                </a:lnTo>
                <a:lnTo>
                  <a:pt x="434109" y="858982"/>
                </a:lnTo>
                <a:lnTo>
                  <a:pt x="572654" y="785091"/>
                </a:lnTo>
                <a:lnTo>
                  <a:pt x="591127" y="544945"/>
                </a:lnTo>
                <a:cubicBezTo>
                  <a:pt x="470057" y="191051"/>
                  <a:pt x="471054" y="317615"/>
                  <a:pt x="471054" y="184727"/>
                </a:cubicBezTo>
                <a:lnTo>
                  <a:pt x="240145" y="9236"/>
                </a:lnTo>
                <a:lnTo>
                  <a:pt x="129309" y="0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5726545" y="2611582"/>
            <a:ext cx="905164" cy="687185"/>
          </a:xfrm>
          <a:custGeom>
            <a:avLst/>
            <a:gdLst>
              <a:gd name="connsiteX0" fmla="*/ 517237 w 905164"/>
              <a:gd name="connsiteY0" fmla="*/ 0 h 916247"/>
              <a:gd name="connsiteX1" fmla="*/ 600364 w 905164"/>
              <a:gd name="connsiteY1" fmla="*/ 249382 h 916247"/>
              <a:gd name="connsiteX2" fmla="*/ 674255 w 905164"/>
              <a:gd name="connsiteY2" fmla="*/ 480291 h 916247"/>
              <a:gd name="connsiteX3" fmla="*/ 822037 w 905164"/>
              <a:gd name="connsiteY3" fmla="*/ 683491 h 916247"/>
              <a:gd name="connsiteX4" fmla="*/ 905164 w 905164"/>
              <a:gd name="connsiteY4" fmla="*/ 886691 h 916247"/>
              <a:gd name="connsiteX5" fmla="*/ 858982 w 905164"/>
              <a:gd name="connsiteY5" fmla="*/ 914400 h 916247"/>
              <a:gd name="connsiteX6" fmla="*/ 0 w 905164"/>
              <a:gd name="connsiteY6" fmla="*/ 803564 h 916247"/>
              <a:gd name="connsiteX7" fmla="*/ 175491 w 905164"/>
              <a:gd name="connsiteY7" fmla="*/ 517236 h 916247"/>
              <a:gd name="connsiteX8" fmla="*/ 267855 w 905164"/>
              <a:gd name="connsiteY8" fmla="*/ 387927 h 916247"/>
              <a:gd name="connsiteX9" fmla="*/ 369455 w 905164"/>
              <a:gd name="connsiteY9" fmla="*/ 304800 h 916247"/>
              <a:gd name="connsiteX10" fmla="*/ 517237 w 905164"/>
              <a:gd name="connsiteY10" fmla="*/ 0 h 916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05164" h="916247">
                <a:moveTo>
                  <a:pt x="517237" y="0"/>
                </a:moveTo>
                <a:lnTo>
                  <a:pt x="600364" y="249382"/>
                </a:lnTo>
                <a:lnTo>
                  <a:pt x="674255" y="480291"/>
                </a:lnTo>
                <a:lnTo>
                  <a:pt x="822037" y="683491"/>
                </a:lnTo>
                <a:lnTo>
                  <a:pt x="905164" y="886691"/>
                </a:lnTo>
                <a:cubicBezTo>
                  <a:pt x="865756" y="916247"/>
                  <a:pt x="883613" y="914400"/>
                  <a:pt x="858982" y="914400"/>
                </a:cubicBezTo>
                <a:lnTo>
                  <a:pt x="0" y="803564"/>
                </a:lnTo>
                <a:lnTo>
                  <a:pt x="175491" y="517236"/>
                </a:lnTo>
                <a:lnTo>
                  <a:pt x="267855" y="387927"/>
                </a:lnTo>
                <a:lnTo>
                  <a:pt x="369455" y="304800"/>
                </a:lnTo>
                <a:lnTo>
                  <a:pt x="517237" y="0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6696364" y="1392382"/>
            <a:ext cx="840509" cy="533400"/>
          </a:xfrm>
          <a:custGeom>
            <a:avLst/>
            <a:gdLst>
              <a:gd name="connsiteX0" fmla="*/ 73891 w 840509"/>
              <a:gd name="connsiteY0" fmla="*/ 424873 h 711200"/>
              <a:gd name="connsiteX1" fmla="*/ 212436 w 840509"/>
              <a:gd name="connsiteY1" fmla="*/ 489527 h 711200"/>
              <a:gd name="connsiteX2" fmla="*/ 369454 w 840509"/>
              <a:gd name="connsiteY2" fmla="*/ 591127 h 711200"/>
              <a:gd name="connsiteX3" fmla="*/ 637309 w 840509"/>
              <a:gd name="connsiteY3" fmla="*/ 665018 h 711200"/>
              <a:gd name="connsiteX4" fmla="*/ 711200 w 840509"/>
              <a:gd name="connsiteY4" fmla="*/ 711200 h 711200"/>
              <a:gd name="connsiteX5" fmla="*/ 757381 w 840509"/>
              <a:gd name="connsiteY5" fmla="*/ 646546 h 711200"/>
              <a:gd name="connsiteX6" fmla="*/ 748145 w 840509"/>
              <a:gd name="connsiteY6" fmla="*/ 609600 h 711200"/>
              <a:gd name="connsiteX7" fmla="*/ 738909 w 840509"/>
              <a:gd name="connsiteY7" fmla="*/ 535709 h 711200"/>
              <a:gd name="connsiteX8" fmla="*/ 748145 w 840509"/>
              <a:gd name="connsiteY8" fmla="*/ 443346 h 711200"/>
              <a:gd name="connsiteX9" fmla="*/ 766618 w 840509"/>
              <a:gd name="connsiteY9" fmla="*/ 212436 h 711200"/>
              <a:gd name="connsiteX10" fmla="*/ 831272 w 840509"/>
              <a:gd name="connsiteY10" fmla="*/ 83127 h 711200"/>
              <a:gd name="connsiteX11" fmla="*/ 840509 w 840509"/>
              <a:gd name="connsiteY11" fmla="*/ 0 h 711200"/>
              <a:gd name="connsiteX12" fmla="*/ 55418 w 840509"/>
              <a:gd name="connsiteY12" fmla="*/ 55418 h 711200"/>
              <a:gd name="connsiteX13" fmla="*/ 0 w 840509"/>
              <a:gd name="connsiteY13" fmla="*/ 212436 h 711200"/>
              <a:gd name="connsiteX14" fmla="*/ 73891 w 840509"/>
              <a:gd name="connsiteY14" fmla="*/ 424873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40509" h="711200">
                <a:moveTo>
                  <a:pt x="73891" y="424873"/>
                </a:moveTo>
                <a:cubicBezTo>
                  <a:pt x="109297" y="471055"/>
                  <a:pt x="166254" y="467976"/>
                  <a:pt x="212436" y="489527"/>
                </a:cubicBezTo>
                <a:cubicBezTo>
                  <a:pt x="355947" y="594768"/>
                  <a:pt x="293712" y="591127"/>
                  <a:pt x="369454" y="591127"/>
                </a:cubicBezTo>
                <a:lnTo>
                  <a:pt x="637309" y="665018"/>
                </a:lnTo>
                <a:lnTo>
                  <a:pt x="711200" y="711200"/>
                </a:lnTo>
                <a:cubicBezTo>
                  <a:pt x="726594" y="689649"/>
                  <a:pt x="748330" y="671436"/>
                  <a:pt x="757381" y="646546"/>
                </a:cubicBezTo>
                <a:cubicBezTo>
                  <a:pt x="761719" y="634616"/>
                  <a:pt x="750899" y="621992"/>
                  <a:pt x="748145" y="609600"/>
                </a:cubicBezTo>
                <a:cubicBezTo>
                  <a:pt x="737098" y="559885"/>
                  <a:pt x="738909" y="575867"/>
                  <a:pt x="738909" y="535709"/>
                </a:cubicBezTo>
                <a:cubicBezTo>
                  <a:pt x="749451" y="461911"/>
                  <a:pt x="748145" y="492825"/>
                  <a:pt x="748145" y="443346"/>
                </a:cubicBezTo>
                <a:lnTo>
                  <a:pt x="766618" y="212436"/>
                </a:lnTo>
                <a:lnTo>
                  <a:pt x="831272" y="83127"/>
                </a:lnTo>
                <a:lnTo>
                  <a:pt x="840509" y="0"/>
                </a:lnTo>
                <a:lnTo>
                  <a:pt x="55418" y="55418"/>
                </a:lnTo>
                <a:lnTo>
                  <a:pt x="0" y="212436"/>
                </a:lnTo>
                <a:cubicBezTo>
                  <a:pt x="112213" y="436863"/>
                  <a:pt x="38485" y="378691"/>
                  <a:pt x="73891" y="424873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6724074" y="2064328"/>
            <a:ext cx="942109" cy="402011"/>
          </a:xfrm>
          <a:custGeom>
            <a:avLst/>
            <a:gdLst>
              <a:gd name="connsiteX0" fmla="*/ 517236 w 942109"/>
              <a:gd name="connsiteY0" fmla="*/ 526473 h 536015"/>
              <a:gd name="connsiteX1" fmla="*/ 683491 w 942109"/>
              <a:gd name="connsiteY1" fmla="*/ 378691 h 536015"/>
              <a:gd name="connsiteX2" fmla="*/ 858982 w 942109"/>
              <a:gd name="connsiteY2" fmla="*/ 341746 h 536015"/>
              <a:gd name="connsiteX3" fmla="*/ 942109 w 942109"/>
              <a:gd name="connsiteY3" fmla="*/ 147782 h 536015"/>
              <a:gd name="connsiteX4" fmla="*/ 831272 w 942109"/>
              <a:gd name="connsiteY4" fmla="*/ 64655 h 536015"/>
              <a:gd name="connsiteX5" fmla="*/ 720436 w 942109"/>
              <a:gd name="connsiteY5" fmla="*/ 36946 h 536015"/>
              <a:gd name="connsiteX6" fmla="*/ 591127 w 942109"/>
              <a:gd name="connsiteY6" fmla="*/ 0 h 536015"/>
              <a:gd name="connsiteX7" fmla="*/ 258618 w 942109"/>
              <a:gd name="connsiteY7" fmla="*/ 0 h 536015"/>
              <a:gd name="connsiteX8" fmla="*/ 101600 w 942109"/>
              <a:gd name="connsiteY8" fmla="*/ 120073 h 536015"/>
              <a:gd name="connsiteX9" fmla="*/ 0 w 942109"/>
              <a:gd name="connsiteY9" fmla="*/ 203200 h 536015"/>
              <a:gd name="connsiteX10" fmla="*/ 92363 w 942109"/>
              <a:gd name="connsiteY10" fmla="*/ 369455 h 536015"/>
              <a:gd name="connsiteX11" fmla="*/ 138545 w 942109"/>
              <a:gd name="connsiteY11" fmla="*/ 415637 h 536015"/>
              <a:gd name="connsiteX12" fmla="*/ 286327 w 942109"/>
              <a:gd name="connsiteY12" fmla="*/ 517237 h 536015"/>
              <a:gd name="connsiteX13" fmla="*/ 517236 w 942109"/>
              <a:gd name="connsiteY13" fmla="*/ 526473 h 536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42109" h="536015">
                <a:moveTo>
                  <a:pt x="517236" y="526473"/>
                </a:moveTo>
                <a:lnTo>
                  <a:pt x="683491" y="378691"/>
                </a:lnTo>
                <a:lnTo>
                  <a:pt x="858982" y="341746"/>
                </a:lnTo>
                <a:lnTo>
                  <a:pt x="942109" y="147782"/>
                </a:lnTo>
                <a:cubicBezTo>
                  <a:pt x="845168" y="60536"/>
                  <a:pt x="891166" y="64655"/>
                  <a:pt x="831272" y="64655"/>
                </a:cubicBezTo>
                <a:cubicBezTo>
                  <a:pt x="733011" y="35177"/>
                  <a:pt x="771052" y="36946"/>
                  <a:pt x="720436" y="36946"/>
                </a:cubicBezTo>
                <a:lnTo>
                  <a:pt x="591127" y="0"/>
                </a:lnTo>
                <a:lnTo>
                  <a:pt x="258618" y="0"/>
                </a:lnTo>
                <a:lnTo>
                  <a:pt x="101600" y="120073"/>
                </a:lnTo>
                <a:lnTo>
                  <a:pt x="0" y="203200"/>
                </a:lnTo>
                <a:cubicBezTo>
                  <a:pt x="84504" y="372209"/>
                  <a:pt x="21167" y="369455"/>
                  <a:pt x="92363" y="369455"/>
                </a:cubicBezTo>
                <a:lnTo>
                  <a:pt x="138545" y="415637"/>
                </a:lnTo>
                <a:cubicBezTo>
                  <a:pt x="279574" y="519058"/>
                  <a:pt x="219822" y="517237"/>
                  <a:pt x="286327" y="517237"/>
                </a:cubicBezTo>
                <a:cubicBezTo>
                  <a:pt x="474118" y="536015"/>
                  <a:pt x="471054" y="473826"/>
                  <a:pt x="517236" y="526473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6308436" y="2140527"/>
            <a:ext cx="184728" cy="173182"/>
          </a:xfrm>
          <a:custGeom>
            <a:avLst/>
            <a:gdLst>
              <a:gd name="connsiteX0" fmla="*/ 184728 w 184728"/>
              <a:gd name="connsiteY0" fmla="*/ 0 h 230909"/>
              <a:gd name="connsiteX1" fmla="*/ 0 w 184728"/>
              <a:gd name="connsiteY1" fmla="*/ 230909 h 230909"/>
              <a:gd name="connsiteX2" fmla="*/ 18473 w 184728"/>
              <a:gd name="connsiteY2" fmla="*/ 36946 h 230909"/>
              <a:gd name="connsiteX3" fmla="*/ 184728 w 184728"/>
              <a:gd name="connsiteY3" fmla="*/ 0 h 230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728" h="230909">
                <a:moveTo>
                  <a:pt x="184728" y="0"/>
                </a:moveTo>
                <a:lnTo>
                  <a:pt x="0" y="230909"/>
                </a:lnTo>
                <a:lnTo>
                  <a:pt x="18473" y="36946"/>
                </a:lnTo>
                <a:lnTo>
                  <a:pt x="184728" y="0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6003636" y="1489364"/>
            <a:ext cx="711200" cy="237318"/>
          </a:xfrm>
          <a:custGeom>
            <a:avLst/>
            <a:gdLst>
              <a:gd name="connsiteX0" fmla="*/ 424873 w 711200"/>
              <a:gd name="connsiteY0" fmla="*/ 230909 h 316424"/>
              <a:gd name="connsiteX1" fmla="*/ 508000 w 711200"/>
              <a:gd name="connsiteY1" fmla="*/ 0 h 316424"/>
              <a:gd name="connsiteX2" fmla="*/ 711200 w 711200"/>
              <a:gd name="connsiteY2" fmla="*/ 64655 h 316424"/>
              <a:gd name="connsiteX3" fmla="*/ 517237 w 711200"/>
              <a:gd name="connsiteY3" fmla="*/ 314037 h 316424"/>
              <a:gd name="connsiteX4" fmla="*/ 387928 w 711200"/>
              <a:gd name="connsiteY4" fmla="*/ 304800 h 316424"/>
              <a:gd name="connsiteX5" fmla="*/ 0 w 711200"/>
              <a:gd name="connsiteY5" fmla="*/ 184727 h 316424"/>
              <a:gd name="connsiteX6" fmla="*/ 18473 w 711200"/>
              <a:gd name="connsiteY6" fmla="*/ 212437 h 316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1200" h="316424">
                <a:moveTo>
                  <a:pt x="424873" y="230909"/>
                </a:moveTo>
                <a:lnTo>
                  <a:pt x="508000" y="0"/>
                </a:lnTo>
                <a:lnTo>
                  <a:pt x="711200" y="64655"/>
                </a:lnTo>
                <a:cubicBezTo>
                  <a:pt x="506055" y="316424"/>
                  <a:pt x="400771" y="314037"/>
                  <a:pt x="517237" y="314037"/>
                </a:cubicBezTo>
                <a:lnTo>
                  <a:pt x="387928" y="304800"/>
                </a:lnTo>
                <a:lnTo>
                  <a:pt x="0" y="184727"/>
                </a:lnTo>
                <a:lnTo>
                  <a:pt x="18473" y="212437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029200" y="337185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                   Fig- 2</a:t>
            </a:r>
            <a:endParaRPr lang="en-US" dirty="0"/>
          </a:p>
        </p:txBody>
      </p: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914400" y="214296"/>
            <a:ext cx="8229600" cy="857250"/>
          </a:xfrm>
        </p:spPr>
        <p:txBody>
          <a:bodyPr/>
          <a:lstStyle/>
          <a:p>
            <a:r>
              <a:rPr lang="en-US" b="1" dirty="0" smtClean="0"/>
              <a:t>Part Boundary Map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214296"/>
            <a:ext cx="7498080" cy="85725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Polling Station Marking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1214428"/>
            <a:ext cx="8153400" cy="371475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Existing Polling Station is marked on the map by capturing its coordinates using mobile device. Elector can raise concerns about any natural barrier coming while going to polling station. </a:t>
            </a:r>
          </a:p>
          <a:p>
            <a:pPr algn="just"/>
            <a:r>
              <a:rPr lang="en-US" dirty="0" smtClean="0"/>
              <a:t>Information about probable Polling Station can also be provided by elector and its coordinates can be captured by mobile device and marked on Part Boundary Map.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Other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DSE: Processing of leftover DSE by taking appropriate forms</a:t>
            </a:r>
          </a:p>
          <a:p>
            <a:r>
              <a:rPr lang="en-US" dirty="0" smtClean="0"/>
              <a:t>Logical Error Processing of leftover Logical error by taking appropriate forms</a:t>
            </a:r>
          </a:p>
          <a:p>
            <a:r>
              <a:rPr lang="en-US" dirty="0" smtClean="0"/>
              <a:t>Use of PSE (Photo similar entries) in removal of duplicate voters</a:t>
            </a:r>
          </a:p>
          <a:p>
            <a:r>
              <a:rPr lang="en-US" dirty="0" smtClean="0"/>
              <a:t>Standardization of EPIC Number by Correction/Replacement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472" y="357172"/>
            <a:ext cx="2143140" cy="10001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All Self-verified forms form NVSP, Mobile App.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3286116" y="857238"/>
            <a:ext cx="1571636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Generate  Verification check list</a:t>
            </a:r>
            <a:endParaRPr lang="en-IN" dirty="0"/>
          </a:p>
        </p:txBody>
      </p:sp>
      <p:pic>
        <p:nvPicPr>
          <p:cNvPr id="1026" name="Picture 2" descr="Image result for field survey ic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642924"/>
            <a:ext cx="1363345" cy="1214446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357158" y="285734"/>
            <a:ext cx="4714908" cy="214314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extBox 7"/>
          <p:cNvSpPr txBox="1"/>
          <p:nvPr/>
        </p:nvSpPr>
        <p:spPr>
          <a:xfrm>
            <a:off x="2071670" y="2357436"/>
            <a:ext cx="1591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Operator Login</a:t>
            </a:r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5500694" y="1857370"/>
            <a:ext cx="2161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BLO Field verification</a:t>
            </a:r>
            <a:endParaRPr lang="en-IN" dirty="0"/>
          </a:p>
        </p:txBody>
      </p:sp>
      <p:sp>
        <p:nvSpPr>
          <p:cNvPr id="10" name="Rectangle 9"/>
          <p:cNvSpPr/>
          <p:nvPr/>
        </p:nvSpPr>
        <p:spPr>
          <a:xfrm>
            <a:off x="571472" y="1571618"/>
            <a:ext cx="2143140" cy="78581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b="1" dirty="0" smtClean="0"/>
              <a:t>Remaining Elector, who has not verified themselves online</a:t>
            </a:r>
            <a:endParaRPr lang="en-IN" b="1" dirty="0"/>
          </a:p>
        </p:txBody>
      </p:sp>
      <p:sp>
        <p:nvSpPr>
          <p:cNvPr id="11" name="Rectangle 10"/>
          <p:cNvSpPr/>
          <p:nvPr/>
        </p:nvSpPr>
        <p:spPr>
          <a:xfrm>
            <a:off x="7072330" y="2714626"/>
            <a:ext cx="1785950" cy="8572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All details found correct on verification</a:t>
            </a: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7072330" y="4000510"/>
            <a:ext cx="1785950" cy="8572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Detail not found correct</a:t>
            </a:r>
            <a:endParaRPr lang="en-IN" dirty="0"/>
          </a:p>
        </p:txBody>
      </p:sp>
      <p:sp>
        <p:nvSpPr>
          <p:cNvPr id="13" name="Rectangle 12"/>
          <p:cNvSpPr/>
          <p:nvPr/>
        </p:nvSpPr>
        <p:spPr>
          <a:xfrm>
            <a:off x="4977315" y="4000510"/>
            <a:ext cx="1785950" cy="8572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mtClean="0"/>
              <a:t>Appropriate </a:t>
            </a:r>
            <a:r>
              <a:rPr lang="en-IN" dirty="0" smtClean="0"/>
              <a:t>Form  collected by BLO</a:t>
            </a:r>
            <a:endParaRPr lang="en-IN" dirty="0"/>
          </a:p>
        </p:txBody>
      </p:sp>
      <p:sp>
        <p:nvSpPr>
          <p:cNvPr id="14" name="Rectangle 13"/>
          <p:cNvSpPr/>
          <p:nvPr/>
        </p:nvSpPr>
        <p:spPr>
          <a:xfrm>
            <a:off x="2285984" y="2714626"/>
            <a:ext cx="2428892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600" dirty="0" smtClean="0"/>
              <a:t>Verification report Submitted on ERONET along with form reference number (if any)</a:t>
            </a:r>
            <a:endParaRPr lang="en-IN" sz="1600" dirty="0"/>
          </a:p>
        </p:txBody>
      </p:sp>
      <p:sp>
        <p:nvSpPr>
          <p:cNvPr id="16" name="Rectangle 15"/>
          <p:cNvSpPr/>
          <p:nvPr/>
        </p:nvSpPr>
        <p:spPr>
          <a:xfrm>
            <a:off x="3000364" y="4000510"/>
            <a:ext cx="1714512" cy="92869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F</a:t>
            </a:r>
            <a:r>
              <a:rPr lang="en-IN" dirty="0" smtClean="0"/>
              <a:t>orm is digitized for further processing</a:t>
            </a:r>
            <a:endParaRPr lang="en-IN" dirty="0"/>
          </a:p>
        </p:txBody>
      </p:sp>
      <p:sp>
        <p:nvSpPr>
          <p:cNvPr id="17" name="Rectangle 16"/>
          <p:cNvSpPr/>
          <p:nvPr/>
        </p:nvSpPr>
        <p:spPr>
          <a:xfrm>
            <a:off x="-32" y="2714626"/>
            <a:ext cx="1785950" cy="10572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ERO Marked the Elector as Verified Elector on  UNPER</a:t>
            </a:r>
            <a:endParaRPr lang="en-IN" dirty="0"/>
          </a:p>
        </p:txBody>
      </p:sp>
      <p:cxnSp>
        <p:nvCxnSpPr>
          <p:cNvPr id="19" name="Straight Arrow Connector 18"/>
          <p:cNvCxnSpPr>
            <a:stCxn id="4" idx="3"/>
          </p:cNvCxnSpPr>
          <p:nvPr/>
        </p:nvCxnSpPr>
        <p:spPr>
          <a:xfrm>
            <a:off x="2714612" y="857238"/>
            <a:ext cx="500066" cy="357190"/>
          </a:xfrm>
          <a:prstGeom prst="straightConnector1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714612" y="1785932"/>
            <a:ext cx="500066" cy="214314"/>
          </a:xfrm>
          <a:prstGeom prst="straightConnector1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072066" y="1285866"/>
            <a:ext cx="500066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7530596" y="1963733"/>
            <a:ext cx="785818" cy="1588"/>
          </a:xfrm>
          <a:prstGeom prst="straightConnector1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7358082" y="1571618"/>
            <a:ext cx="57150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908565" y="2643188"/>
            <a:ext cx="4143404" cy="2500312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30" name="Straight Arrow Connector 29"/>
          <p:cNvCxnSpPr>
            <a:stCxn id="12" idx="1"/>
            <a:endCxn id="13" idx="3"/>
          </p:cNvCxnSpPr>
          <p:nvPr/>
        </p:nvCxnSpPr>
        <p:spPr>
          <a:xfrm rot="10800000">
            <a:off x="6763266" y="4429138"/>
            <a:ext cx="309065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0800000">
            <a:off x="4714876" y="3071816"/>
            <a:ext cx="2286016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10800000">
            <a:off x="4714876" y="4429138"/>
            <a:ext cx="309065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6" idx="0"/>
          </p:cNvCxnSpPr>
          <p:nvPr/>
        </p:nvCxnSpPr>
        <p:spPr>
          <a:xfrm rot="5400000" flipH="1" flipV="1">
            <a:off x="3750463" y="3893353"/>
            <a:ext cx="214314" cy="1588"/>
          </a:xfrm>
          <a:prstGeom prst="straightConnector1">
            <a:avLst/>
          </a:prstGeom>
          <a:ln w="28575">
            <a:prstDash val="sysDot"/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57224" y="4000510"/>
            <a:ext cx="185738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b="1" dirty="0" smtClean="0"/>
              <a:t>After Approval, Elector is marked as verified </a:t>
            </a:r>
            <a:endParaRPr lang="en-IN" sz="1400" b="1" dirty="0"/>
          </a:p>
        </p:txBody>
      </p:sp>
      <p:cxnSp>
        <p:nvCxnSpPr>
          <p:cNvPr id="48" name="Straight Arrow Connector 47"/>
          <p:cNvCxnSpPr/>
          <p:nvPr/>
        </p:nvCxnSpPr>
        <p:spPr>
          <a:xfrm rot="5400000" flipH="1" flipV="1">
            <a:off x="2322497" y="3892559"/>
            <a:ext cx="21431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0800000">
            <a:off x="2714612" y="4572014"/>
            <a:ext cx="285752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428596" y="0"/>
            <a:ext cx="85725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IN" sz="2800" dirty="0" smtClean="0">
                <a:solidFill>
                  <a:schemeClr val="tx2">
                    <a:lumMod val="75000"/>
                  </a:schemeClr>
                </a:solidFill>
              </a:rPr>
              <a:t>EVP Process at </a:t>
            </a:r>
            <a:r>
              <a:rPr lang="en-IN" sz="2800" dirty="0" err="1" smtClean="0">
                <a:solidFill>
                  <a:schemeClr val="tx2">
                    <a:lumMod val="75000"/>
                  </a:schemeClr>
                </a:solidFill>
              </a:rPr>
              <a:t>ERONet</a:t>
            </a:r>
            <a:endParaRPr lang="en-IN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4" name="Straight Arrow Connector 53"/>
          <p:cNvCxnSpPr>
            <a:stCxn id="14" idx="1"/>
            <a:endCxn id="17" idx="3"/>
          </p:cNvCxnSpPr>
          <p:nvPr/>
        </p:nvCxnSpPr>
        <p:spPr>
          <a:xfrm rot="10800000">
            <a:off x="1785918" y="3243265"/>
            <a:ext cx="500066" cy="7147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876" y="1142990"/>
            <a:ext cx="1500166" cy="107157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Dead Elector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2844" y="2643188"/>
            <a:ext cx="1571636" cy="107157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Shifted Elector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500298" y="1142990"/>
            <a:ext cx="1785950" cy="107157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Married Daughter Staying with  parents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500298" y="2571750"/>
            <a:ext cx="1785950" cy="100013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Married Daughter  Shifted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286644" y="2428874"/>
            <a:ext cx="1643074" cy="100013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Prospective Voter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286644" y="1214428"/>
            <a:ext cx="1643074" cy="100013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 enrolled Citizen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714480" y="0"/>
            <a:ext cx="6215106" cy="7858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Information to be collected during SSR- EVP by BLO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928676"/>
            <a:ext cx="9144000" cy="4000528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14282" y="3929072"/>
            <a:ext cx="1500198" cy="1000132"/>
          </a:xfrm>
          <a:prstGeom prst="rect">
            <a:avLst/>
          </a:prstGeom>
          <a:solidFill>
            <a:srgbClr val="B9A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Absent Elector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286612" y="3643320"/>
            <a:ext cx="1643106" cy="923330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Probable Polling Station Details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643438" y="1214428"/>
            <a:ext cx="2071702" cy="10001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Verification of elector’s detail collected online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714876" y="2571750"/>
            <a:ext cx="1928826" cy="8572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Family tagging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1000114"/>
            <a:ext cx="1928794" cy="4000528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428860" y="1000114"/>
            <a:ext cx="1928794" cy="2786082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572000" y="1000114"/>
            <a:ext cx="2357454" cy="2786082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143768" y="1000114"/>
            <a:ext cx="1928794" cy="3786214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Polling Station Suggestion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2844" y="1285866"/>
            <a:ext cx="2000264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Elector login to NVSP, Mobile App or call NGRS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04922" y="1285866"/>
            <a:ext cx="2071702" cy="85725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Enter EPIC Number and Search for Polling Station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786314" y="1285866"/>
            <a:ext cx="3929090" cy="23574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/>
              <a:t>Suggestion sought</a:t>
            </a:r>
          </a:p>
          <a:p>
            <a:pPr marL="344488" indent="-225425">
              <a:buFont typeface="Arial" pitchFamily="34" charset="0"/>
              <a:buChar char="•"/>
            </a:pPr>
            <a:r>
              <a:rPr lang="en-US" dirty="0" smtClean="0"/>
              <a:t>Natural Barrier in reaching Polling Station</a:t>
            </a:r>
          </a:p>
          <a:p>
            <a:pPr marL="344488" indent="-225425">
              <a:buFont typeface="Arial" pitchFamily="34" charset="0"/>
              <a:buChar char="•"/>
            </a:pPr>
            <a:r>
              <a:rPr lang="en-US" dirty="0" smtClean="0"/>
              <a:t>Polling station far away</a:t>
            </a:r>
          </a:p>
          <a:p>
            <a:pPr marL="344488" indent="-225425">
              <a:buFont typeface="Arial" pitchFamily="34" charset="0"/>
              <a:buChar char="•"/>
            </a:pPr>
            <a:r>
              <a:rPr lang="en-US" dirty="0" smtClean="0"/>
              <a:t>PS Building Infrastructure not Adequate</a:t>
            </a:r>
          </a:p>
          <a:p>
            <a:pPr marL="344488" indent="-225425">
              <a:buFont typeface="Arial" pitchFamily="34" charset="0"/>
              <a:buChar char="•"/>
            </a:pPr>
            <a:r>
              <a:rPr lang="en-US" dirty="0" smtClean="0"/>
              <a:t>PS in Private Building</a:t>
            </a:r>
          </a:p>
          <a:p>
            <a:pPr marL="344488" indent="-225425">
              <a:buFont typeface="Arial" pitchFamily="34" charset="0"/>
              <a:buChar char="•"/>
            </a:pPr>
            <a:r>
              <a:rPr lang="en-US" dirty="0" smtClean="0"/>
              <a:t>No </a:t>
            </a:r>
            <a:r>
              <a:rPr lang="en-US" dirty="0" err="1" smtClean="0"/>
              <a:t>Sugestion</a:t>
            </a:r>
            <a:endParaRPr lang="en-US" dirty="0"/>
          </a:p>
        </p:txBody>
      </p:sp>
      <p:cxnSp>
        <p:nvCxnSpPr>
          <p:cNvPr id="8" name="Straight Arrow Connector 7"/>
          <p:cNvCxnSpPr>
            <a:stCxn id="4" idx="3"/>
            <a:endCxn id="5" idx="1"/>
          </p:cNvCxnSpPr>
          <p:nvPr/>
        </p:nvCxnSpPr>
        <p:spPr>
          <a:xfrm>
            <a:off x="2143108" y="1714494"/>
            <a:ext cx="26181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500562" y="1714494"/>
            <a:ext cx="26181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57290" y="4429138"/>
            <a:ext cx="8286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Any Other Location where PS can be established (Suggestion)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228599"/>
            <a:ext cx="8991600" cy="4914901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IN" sz="1600"/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3430136" y="6523867"/>
            <a:ext cx="234563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IN" altLang="en-US" sz="1400" dirty="0"/>
              <a:t>ERO Home Page</a:t>
            </a:r>
          </a:p>
        </p:txBody>
      </p:sp>
      <p:sp>
        <p:nvSpPr>
          <p:cNvPr id="8" name="Rectangle 7"/>
          <p:cNvSpPr/>
          <p:nvPr/>
        </p:nvSpPr>
        <p:spPr>
          <a:xfrm>
            <a:off x="500034" y="1357304"/>
            <a:ext cx="8445451" cy="2553884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IN" dirty="0" smtClean="0"/>
          </a:p>
          <a:p>
            <a:endParaRPr lang="en-IN" dirty="0"/>
          </a:p>
          <a:p>
            <a:endParaRPr lang="en-IN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714348" y="2000246"/>
            <a:ext cx="2014262" cy="89261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/>
              <a:t>Generate Verification Checklist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2928926" y="2071684"/>
            <a:ext cx="1798320" cy="82117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/>
              <a:t>Enter BLO Verification Report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2214546" y="285734"/>
            <a:ext cx="51897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Role of Operator </a:t>
            </a:r>
            <a:endParaRPr lang="en-IN" sz="2800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072066" y="2143122"/>
            <a:ext cx="1798320" cy="77348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/>
              <a:t>Generate Report for ERO 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7059960" y="2143122"/>
            <a:ext cx="1798320" cy="73786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/>
              <a:t>Report on Feedback on Polling Station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3143240" y="1428742"/>
            <a:ext cx="11077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Select Part</a:t>
            </a:r>
            <a:endParaRPr lang="en-US" sz="1600" dirty="0"/>
          </a:p>
        </p:txBody>
      </p:sp>
    </p:spTree>
    <p:controls>
      <p:control spid="18434" name="DefaultOcx" r:id="rId2" imgW="1362240" imgH="3618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857250"/>
          </a:xfrm>
        </p:spPr>
        <p:txBody>
          <a:bodyPr>
            <a:normAutofit/>
          </a:bodyPr>
          <a:lstStyle/>
          <a:p>
            <a:pPr algn="l"/>
            <a:r>
              <a:rPr lang="en-IN" sz="3600" dirty="0" smtClean="0"/>
              <a:t>Self verified Checklist</a:t>
            </a:r>
            <a:endParaRPr lang="en-IN" sz="3600" dirty="0"/>
          </a:p>
        </p:txBody>
      </p:sp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885825"/>
            <a:ext cx="7715304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71420"/>
            <a:ext cx="8065614" cy="8572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Electors Verification Programme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56" y="928676"/>
            <a:ext cx="8229600" cy="33944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/>
              <a:t>	Electors Verification Programme (EVP)</a:t>
            </a:r>
            <a:r>
              <a:rPr lang="en-US" sz="2000" dirty="0" smtClean="0"/>
              <a:t> in a campaign mode </a:t>
            </a:r>
            <a:r>
              <a:rPr lang="en-US" sz="2000" dirty="0" err="1" smtClean="0"/>
              <a:t>programme</a:t>
            </a:r>
            <a:r>
              <a:rPr lang="en-US" sz="2000" dirty="0" smtClean="0"/>
              <a:t> in which the citizens will be encouraged to come forward and authenticate existing elector’s details along with their family members.</a:t>
            </a:r>
          </a:p>
          <a:p>
            <a:pPr>
              <a:buNone/>
            </a:pPr>
            <a:endParaRPr lang="en-US" sz="2000" dirty="0" smtClean="0"/>
          </a:p>
          <a:p>
            <a:pPr marL="800100" lvl="1" indent="-342900">
              <a:buAutoNum type="arabicPeriod"/>
            </a:pPr>
            <a:r>
              <a:rPr lang="en-US" sz="1800" dirty="0" smtClean="0"/>
              <a:t>Following Information of Elector </a:t>
            </a:r>
          </a:p>
          <a:p>
            <a:pPr marL="800100" lvl="1" indent="-342900">
              <a:buNone/>
            </a:pPr>
            <a:r>
              <a:rPr lang="en-US" sz="1800" dirty="0" smtClean="0"/>
              <a:t>       shall be verified</a:t>
            </a:r>
          </a:p>
          <a:p>
            <a:pPr lvl="2"/>
            <a:r>
              <a:rPr lang="en-US" sz="1400" dirty="0" smtClean="0"/>
              <a:t>Name</a:t>
            </a:r>
          </a:p>
          <a:p>
            <a:pPr lvl="2"/>
            <a:r>
              <a:rPr lang="en-US" sz="1400" dirty="0" err="1" smtClean="0"/>
              <a:t>DoB</a:t>
            </a:r>
            <a:r>
              <a:rPr lang="en-US" sz="1400" dirty="0" smtClean="0"/>
              <a:t>/Age</a:t>
            </a:r>
          </a:p>
          <a:p>
            <a:pPr lvl="2"/>
            <a:r>
              <a:rPr lang="en-US" sz="1400" dirty="0" smtClean="0"/>
              <a:t>RLN Name</a:t>
            </a:r>
          </a:p>
          <a:p>
            <a:pPr lvl="2"/>
            <a:r>
              <a:rPr lang="en-US" sz="1400" dirty="0" smtClean="0"/>
              <a:t>RLN Type</a:t>
            </a:r>
          </a:p>
          <a:p>
            <a:pPr lvl="2"/>
            <a:r>
              <a:rPr lang="en-US" sz="1400" dirty="0" smtClean="0"/>
              <a:t>Photograph</a:t>
            </a:r>
          </a:p>
          <a:p>
            <a:pPr lvl="2"/>
            <a:r>
              <a:rPr lang="en-US" sz="1400" dirty="0" smtClean="0"/>
              <a:t>Gender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57752" y="2285998"/>
            <a:ext cx="421484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Electoral roll provides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Left over elector(If any)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Prospective voter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Shifted, dead elector in family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Absent, shifted and dead elector in part (if any)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Information and suggestion on PS </a:t>
            </a:r>
          </a:p>
          <a:p>
            <a:r>
              <a:rPr lang="en-US" dirty="0" smtClean="0"/>
              <a:t>3. Submit respective forms for addition/deletion and correction</a:t>
            </a:r>
          </a:p>
        </p:txBody>
      </p:sp>
      <p:sp>
        <p:nvSpPr>
          <p:cNvPr id="30722" name="AutoShape 2" descr="Image result for verific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857250"/>
          </a:xfrm>
        </p:spPr>
        <p:txBody>
          <a:bodyPr/>
          <a:lstStyle/>
          <a:p>
            <a:pPr algn="l"/>
            <a:r>
              <a:rPr lang="en-IN" dirty="0" smtClean="0"/>
              <a:t>Spouse Verified Checklist</a:t>
            </a:r>
            <a:endParaRPr lang="en-IN" dirty="0"/>
          </a:p>
        </p:txBody>
      </p:sp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928676"/>
            <a:ext cx="7210425" cy="366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142894"/>
            <a:ext cx="8229600" cy="857250"/>
          </a:xfrm>
        </p:spPr>
        <p:txBody>
          <a:bodyPr/>
          <a:lstStyle/>
          <a:p>
            <a:pPr algn="l"/>
            <a:r>
              <a:rPr lang="en-IN" dirty="0" smtClean="0"/>
              <a:t>Son/Daughter Verified Checklist</a:t>
            </a:r>
            <a:endParaRPr lang="en-IN" dirty="0"/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928676"/>
            <a:ext cx="726757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" y="171450"/>
            <a:ext cx="8763000" cy="4721450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r">
              <a:defRPr/>
            </a:pPr>
            <a:r>
              <a:rPr lang="en-IN" b="1" dirty="0" smtClean="0"/>
              <a:t>**Similar Dashboard for DEO &amp; CEO shall be shown for Monitoring</a:t>
            </a:r>
            <a:endParaRPr lang="en-IN" b="1" dirty="0"/>
          </a:p>
        </p:txBody>
      </p:sp>
      <p:grpSp>
        <p:nvGrpSpPr>
          <p:cNvPr id="4" name="Group 23"/>
          <p:cNvGrpSpPr/>
          <p:nvPr/>
        </p:nvGrpSpPr>
        <p:grpSpPr>
          <a:xfrm>
            <a:off x="500034" y="2928940"/>
            <a:ext cx="8230736" cy="1586999"/>
            <a:chOff x="428596" y="3601229"/>
            <a:chExt cx="8230736" cy="1656080"/>
          </a:xfrm>
        </p:grpSpPr>
        <p:sp>
          <p:nvSpPr>
            <p:cNvPr id="41" name="Rectangle 40"/>
            <p:cNvSpPr/>
            <p:nvPr/>
          </p:nvSpPr>
          <p:spPr>
            <a:xfrm>
              <a:off x="428596" y="3601229"/>
              <a:ext cx="8230736" cy="165608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en-IN" dirty="0" smtClean="0"/>
            </a:p>
            <a:p>
              <a:endParaRPr lang="en-IN" dirty="0"/>
            </a:p>
            <a:p>
              <a:endParaRPr lang="en-IN" dirty="0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642910" y="4421253"/>
              <a:ext cx="2251086" cy="685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 smtClean="0"/>
                <a:t>Process Verified Report  </a:t>
              </a:r>
              <a:endParaRPr lang="en-US" sz="1400" dirty="0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3500430" y="4421253"/>
              <a:ext cx="1754187" cy="6858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 smtClean="0"/>
                <a:t>Part Wise Report</a:t>
              </a:r>
              <a:endParaRPr lang="en-US" sz="1400" dirty="0"/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5929322" y="4421253"/>
              <a:ext cx="1752600" cy="6858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 smtClean="0"/>
                <a:t>EVP Verified List</a:t>
              </a:r>
              <a:endParaRPr lang="en-US" sz="1400" dirty="0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3143240" y="214296"/>
            <a:ext cx="39290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IN" sz="2800" b="1" dirty="0" smtClean="0"/>
              <a:t>ERO Role on EVP</a:t>
            </a:r>
          </a:p>
          <a:p>
            <a:endParaRPr lang="en-IN" sz="2800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71472" y="3143254"/>
            <a:ext cx="23656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EVP Reports</a:t>
            </a:r>
            <a:endParaRPr lang="en-IN" sz="14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pic>
        <p:nvPicPr>
          <p:cNvPr id="5836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285866"/>
            <a:ext cx="7700913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ERO EVP Dashboard ( AC Wise)</a:t>
            </a: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71538" y="1214428"/>
          <a:ext cx="7048529" cy="1257274"/>
        </p:xfrm>
        <a:graphic>
          <a:graphicData uri="http://schemas.openxmlformats.org/drawingml/2006/table">
            <a:tbl>
              <a:tblPr/>
              <a:tblGrid>
                <a:gridCol w="1000133"/>
                <a:gridCol w="906715"/>
                <a:gridCol w="1146379"/>
                <a:gridCol w="942073"/>
                <a:gridCol w="669667"/>
                <a:gridCol w="681018"/>
                <a:gridCol w="851272"/>
                <a:gridCol w="851272"/>
              </a:tblGrid>
              <a:tr h="72117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1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Ac Name</a:t>
                      </a:r>
                    </a:p>
                  </a:txBody>
                  <a:tcPr marL="5890" marR="5890" marT="5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E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1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Total Number of Elector in AC</a:t>
                      </a:r>
                    </a:p>
                  </a:txBody>
                  <a:tcPr marL="5890" marR="5890" marT="5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E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1" i="0" u="none" strike="noStrike">
                          <a:solidFill>
                            <a:srgbClr val="FFFFFF"/>
                          </a:solidFill>
                          <a:latin typeface="Century Gothic"/>
                        </a:rPr>
                        <a:t>Number of Elector applied online</a:t>
                      </a:r>
                    </a:p>
                  </a:txBody>
                  <a:tcPr marL="5890" marR="5890" marT="5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E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1" i="0" u="none" strike="noStrike">
                          <a:solidFill>
                            <a:srgbClr val="FFFFFF"/>
                          </a:solidFill>
                          <a:latin typeface="Century Gothic"/>
                        </a:rPr>
                        <a:t>Elector not self Verified</a:t>
                      </a:r>
                    </a:p>
                  </a:txBody>
                  <a:tcPr marL="5890" marR="5890" marT="5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E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1" i="0" u="none" strike="noStrike">
                          <a:solidFill>
                            <a:srgbClr val="FFFFFF"/>
                          </a:solidFill>
                          <a:latin typeface="Century Gothic"/>
                        </a:rPr>
                        <a:t>Checklist Generated</a:t>
                      </a:r>
                    </a:p>
                  </a:txBody>
                  <a:tcPr marL="5890" marR="5890" marT="5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E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1" i="0" u="none" strike="noStrike">
                          <a:solidFill>
                            <a:srgbClr val="FFFFFF"/>
                          </a:solidFill>
                          <a:latin typeface="Century Gothic"/>
                        </a:rPr>
                        <a:t>Clecklist Submitted</a:t>
                      </a:r>
                    </a:p>
                  </a:txBody>
                  <a:tcPr marL="5890" marR="5890" marT="5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E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1" i="0" u="none" strike="noStrike">
                          <a:solidFill>
                            <a:srgbClr val="FFFFFF"/>
                          </a:solidFill>
                          <a:latin typeface="Century Gothic"/>
                        </a:rPr>
                        <a:t>Elector Detail found  incorrect </a:t>
                      </a:r>
                    </a:p>
                  </a:txBody>
                  <a:tcPr marL="5890" marR="5890" marT="5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E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1" i="0" u="none" strike="noStrike">
                          <a:solidFill>
                            <a:srgbClr val="FFFFFF"/>
                          </a:solidFill>
                          <a:latin typeface="Century Gothic"/>
                        </a:rPr>
                        <a:t>Elector Detail found Correct</a:t>
                      </a:r>
                    </a:p>
                  </a:txBody>
                  <a:tcPr marL="5890" marR="5890" marT="5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EA0"/>
                    </a:solidFill>
                  </a:tcPr>
                </a:tc>
              </a:tr>
              <a:tr h="536095"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 dirty="0">
                          <a:solidFill>
                            <a:srgbClr val="444444"/>
                          </a:solidFill>
                          <a:latin typeface="Century Gothic"/>
                        </a:rPr>
                        <a:t> Ichchapuram</a:t>
                      </a:r>
                    </a:p>
                  </a:txBody>
                  <a:tcPr marL="5890" marR="5890" marT="5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2,50,000 </a:t>
                      </a:r>
                    </a:p>
                  </a:txBody>
                  <a:tcPr marL="5890" marR="5890" marT="5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1,23,780 </a:t>
                      </a:r>
                    </a:p>
                  </a:txBody>
                  <a:tcPr marL="5890" marR="5890" marT="5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1,26,220 </a:t>
                      </a:r>
                    </a:p>
                  </a:txBody>
                  <a:tcPr marL="5890" marR="5890" marT="5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1,45,987 </a:t>
                      </a:r>
                    </a:p>
                  </a:txBody>
                  <a:tcPr marL="5890" marR="5890" marT="5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1,23,456 </a:t>
                      </a:r>
                    </a:p>
                  </a:txBody>
                  <a:tcPr marL="5890" marR="5890" marT="5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34,562 </a:t>
                      </a:r>
                    </a:p>
                  </a:txBody>
                  <a:tcPr marL="5890" marR="5890" marT="5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88,894 </a:t>
                      </a:r>
                    </a:p>
                  </a:txBody>
                  <a:tcPr marL="5890" marR="5890" marT="5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2714626"/>
            <a:ext cx="3545766" cy="2132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786064"/>
            <a:ext cx="3588794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Polling Station Suggestions report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071552"/>
          <a:ext cx="7499352" cy="1756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336"/>
                <a:gridCol w="1071336"/>
                <a:gridCol w="1071336"/>
                <a:gridCol w="1071336"/>
                <a:gridCol w="1071336"/>
                <a:gridCol w="1071336"/>
                <a:gridCol w="1071336"/>
              </a:tblGrid>
              <a:tr h="138589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Polling Station Number</a:t>
                      </a:r>
                      <a:endParaRPr lang="en-US" sz="1200" dirty="0"/>
                    </a:p>
                  </a:txBody>
                  <a:tcPr marL="83326" marR="833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 Elector</a:t>
                      </a:r>
                      <a:endParaRPr lang="en-US" sz="1200" dirty="0"/>
                    </a:p>
                  </a:txBody>
                  <a:tcPr marL="83326" marR="833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58738" indent="0">
                        <a:buFont typeface="Arial" pitchFamily="34" charset="0"/>
                        <a:buNone/>
                      </a:pPr>
                      <a:r>
                        <a:rPr lang="en-US" sz="1200" dirty="0" smtClean="0"/>
                        <a:t>Natural Barrier in reaching Polling Station	</a:t>
                      </a:r>
                    </a:p>
                    <a:p>
                      <a:endParaRPr lang="en-US" sz="1200" dirty="0"/>
                    </a:p>
                  </a:txBody>
                  <a:tcPr marL="83326" marR="833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Polling station far away</a:t>
                      </a:r>
                    </a:p>
                    <a:p>
                      <a:endParaRPr lang="en-US" sz="1200" dirty="0"/>
                    </a:p>
                  </a:txBody>
                  <a:tcPr marL="83326" marR="833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PS Building Infrastructure not Adequate</a:t>
                      </a:r>
                    </a:p>
                    <a:p>
                      <a:endParaRPr lang="en-US" sz="1200" dirty="0"/>
                    </a:p>
                  </a:txBody>
                  <a:tcPr marL="83326" marR="833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PS in Private Building</a:t>
                      </a:r>
                    </a:p>
                    <a:p>
                      <a:endParaRPr lang="en-US" sz="1200" dirty="0"/>
                    </a:p>
                  </a:txBody>
                  <a:tcPr marL="83326" marR="833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No issue in polling Station</a:t>
                      </a:r>
                    </a:p>
                    <a:p>
                      <a:endParaRPr lang="en-US" sz="1200" dirty="0"/>
                    </a:p>
                  </a:txBody>
                  <a:tcPr marL="83326" marR="833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43</a:t>
                      </a:r>
                      <a:endParaRPr lang="en-US" sz="1200" dirty="0"/>
                    </a:p>
                  </a:txBody>
                  <a:tcPr marL="83326" marR="833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1365</a:t>
                      </a:r>
                      <a:endParaRPr lang="en-US" sz="1200" dirty="0"/>
                    </a:p>
                  </a:txBody>
                  <a:tcPr marL="83326" marR="833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</a:t>
                      </a:r>
                      <a:endParaRPr lang="en-US" sz="1200" dirty="0"/>
                    </a:p>
                  </a:txBody>
                  <a:tcPr marL="83326" marR="833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34</a:t>
                      </a:r>
                      <a:endParaRPr lang="en-US" sz="1200" dirty="0"/>
                    </a:p>
                  </a:txBody>
                  <a:tcPr marL="83326" marR="833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23</a:t>
                      </a:r>
                      <a:endParaRPr lang="en-US" sz="1200" dirty="0"/>
                    </a:p>
                  </a:txBody>
                  <a:tcPr marL="83326" marR="833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33</a:t>
                      </a:r>
                      <a:endParaRPr lang="en-US" sz="1200" dirty="0"/>
                    </a:p>
                  </a:txBody>
                  <a:tcPr marL="83326" marR="833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98</a:t>
                      </a:r>
                      <a:endParaRPr lang="en-US" sz="1200" dirty="0"/>
                    </a:p>
                  </a:txBody>
                  <a:tcPr marL="83326" marR="833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5918" y="2000246"/>
            <a:ext cx="8229600" cy="857250"/>
          </a:xfrm>
        </p:spPr>
        <p:txBody>
          <a:bodyPr/>
          <a:lstStyle/>
          <a:p>
            <a:r>
              <a:rPr lang="en-IN" dirty="0" smtClean="0"/>
              <a:t>Thanks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06980" y="71420"/>
            <a:ext cx="7851300" cy="8572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Electors Verification Programme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For submitting their details for verification methods used would be</a:t>
            </a:r>
          </a:p>
          <a:p>
            <a:pPr marL="1314450" lvl="2" indent="-514350">
              <a:buAutoNum type="arabicPeriod"/>
            </a:pPr>
            <a:r>
              <a:rPr lang="en-US" dirty="0" smtClean="0"/>
              <a:t>NVSP</a:t>
            </a:r>
          </a:p>
          <a:p>
            <a:pPr marL="1314450" lvl="2" indent="-514350">
              <a:buAutoNum type="arabicPeriod"/>
            </a:pPr>
            <a:r>
              <a:rPr lang="en-US" dirty="0" smtClean="0"/>
              <a:t>Mobile App</a:t>
            </a:r>
          </a:p>
          <a:p>
            <a:pPr marL="1314450" lvl="2" indent="-514350">
              <a:buAutoNum type="arabicPeriod"/>
            </a:pPr>
            <a:r>
              <a:rPr lang="en-US" dirty="0" smtClean="0"/>
              <a:t>1950 (For Senior Citizens and </a:t>
            </a:r>
            <a:r>
              <a:rPr lang="en-US" dirty="0" err="1" smtClean="0"/>
              <a:t>PwD</a:t>
            </a:r>
            <a:r>
              <a:rPr lang="en-US" dirty="0" smtClean="0"/>
              <a:t> only)</a:t>
            </a:r>
          </a:p>
          <a:p>
            <a:pPr marL="1314450" lvl="2" indent="-514350">
              <a:buAutoNum type="arabicPeriod"/>
            </a:pPr>
            <a:r>
              <a:rPr lang="en-US" dirty="0" smtClean="0"/>
              <a:t>Through BLO</a:t>
            </a:r>
          </a:p>
          <a:p>
            <a:pPr marL="514350" indent="-514350"/>
            <a:r>
              <a:rPr lang="en-US" dirty="0" smtClean="0"/>
              <a:t>NVSP has been suitably modified </a:t>
            </a:r>
          </a:p>
          <a:p>
            <a:pPr marL="514350" indent="-514350"/>
            <a:r>
              <a:rPr lang="en-US" dirty="0" smtClean="0"/>
              <a:t>EVP portal is being provided for ERO/DEO/CEO offices to operate.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/>
              <a:t>Self &amp; Family Verification</a:t>
            </a:r>
          </a:p>
          <a:p>
            <a:r>
              <a:rPr lang="en-US" sz="2000" dirty="0" smtClean="0"/>
              <a:t>The citizens will verify their electoral details through NVSP </a:t>
            </a:r>
            <a:r>
              <a:rPr lang="en-US" sz="2000" dirty="0" err="1" smtClean="0"/>
              <a:t>portal,“Voter</a:t>
            </a:r>
            <a:r>
              <a:rPr lang="en-US" sz="2000" dirty="0" smtClean="0"/>
              <a:t> helpline”  mobile app, or submitting a hard copy of filled up forms through BLOs to EROs by giving copy of one of the following documents:-</a:t>
            </a:r>
          </a:p>
          <a:p>
            <a:pPr lvl="1"/>
            <a:r>
              <a:rPr lang="en-US" sz="1800" dirty="0" smtClean="0"/>
              <a:t>Indian Passport</a:t>
            </a:r>
          </a:p>
          <a:p>
            <a:pPr lvl="1"/>
            <a:r>
              <a:rPr lang="en-US" sz="1800" dirty="0" smtClean="0"/>
              <a:t>Driving License, or</a:t>
            </a:r>
          </a:p>
          <a:p>
            <a:pPr lvl="1"/>
            <a:r>
              <a:rPr lang="en-US" sz="1800" dirty="0" err="1" smtClean="0"/>
              <a:t>Aadhar</a:t>
            </a:r>
            <a:endParaRPr lang="en-US" sz="1800" dirty="0" smtClean="0"/>
          </a:p>
          <a:p>
            <a:pPr lvl="1"/>
            <a:r>
              <a:rPr lang="en-US" sz="1800" dirty="0" smtClean="0"/>
              <a:t>Ration card</a:t>
            </a:r>
          </a:p>
          <a:p>
            <a:pPr lvl="1"/>
            <a:r>
              <a:rPr lang="en-US" sz="1800" dirty="0" smtClean="0"/>
              <a:t>Any other document as approved by the Commission.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06980" y="71420"/>
            <a:ext cx="7851300" cy="8572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Electors Verification Programme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/>
              <a:t>Family Information</a:t>
            </a:r>
          </a:p>
          <a:p>
            <a:r>
              <a:rPr lang="en-US" sz="2400" dirty="0" smtClean="0"/>
              <a:t>Elector will search his family detail by EPIC number on NVSP, Mobile APP &amp; Helpline, and then tagging them together as Family</a:t>
            </a:r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06980" y="71420"/>
            <a:ext cx="7851300" cy="8572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Electors Verification Programme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Electors Verification Programme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/>
              <a:t>Polling Station </a:t>
            </a:r>
          </a:p>
          <a:p>
            <a:pPr>
              <a:buNone/>
            </a:pPr>
            <a:r>
              <a:rPr lang="en-US" sz="2400" dirty="0" smtClean="0"/>
              <a:t>Citizen shall be asked for suggestion on following </a:t>
            </a:r>
          </a:p>
          <a:p>
            <a:r>
              <a:rPr lang="en-US" sz="2400" dirty="0" smtClean="0"/>
              <a:t>Natural Barrier in reaching Polling Station</a:t>
            </a:r>
          </a:p>
          <a:p>
            <a:pPr marL="344488" indent="-225425"/>
            <a:r>
              <a:rPr lang="en-US" sz="2400" dirty="0" smtClean="0"/>
              <a:t>Polling station far away</a:t>
            </a:r>
          </a:p>
          <a:p>
            <a:pPr marL="344488" indent="-225425"/>
            <a:r>
              <a:rPr lang="en-US" sz="2400" dirty="0" smtClean="0"/>
              <a:t>Polling Station Building Infrastructure not Adequate</a:t>
            </a:r>
          </a:p>
          <a:p>
            <a:pPr marL="344488" indent="-225425"/>
            <a:r>
              <a:rPr lang="en-US" sz="2400" dirty="0" smtClean="0"/>
              <a:t>Polling Station in Private Building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If PS is not found satisfactory, He will be asked to suggest alternate polling stations.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BLO in EVP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071552"/>
            <a:ext cx="7929618" cy="33944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BLO will collect following</a:t>
            </a:r>
          </a:p>
          <a:p>
            <a:pPr marL="400050" lvl="1" indent="0"/>
            <a:r>
              <a:rPr lang="en-US" dirty="0" smtClean="0"/>
              <a:t>Voter verification</a:t>
            </a:r>
          </a:p>
          <a:p>
            <a:pPr marL="400050" lvl="1" indent="0"/>
            <a:r>
              <a:rPr lang="en-US" dirty="0" smtClean="0"/>
              <a:t>Family Information</a:t>
            </a:r>
          </a:p>
          <a:p>
            <a:pPr marL="400050" lvl="1" indent="0"/>
            <a:r>
              <a:rPr lang="en-US" dirty="0" smtClean="0"/>
              <a:t>Suggestions on Polling station &amp; Alternate Polling station</a:t>
            </a:r>
          </a:p>
          <a:p>
            <a:pPr marL="400050" lvl="1" indent="0"/>
            <a:r>
              <a:rPr lang="en-US" dirty="0" smtClean="0"/>
              <a:t>Projected population</a:t>
            </a:r>
          </a:p>
          <a:p>
            <a:pPr marL="400050" lvl="1" indent="0"/>
            <a:r>
              <a:rPr lang="en-US" dirty="0" smtClean="0"/>
              <a:t>Prospective electors</a:t>
            </a:r>
          </a:p>
          <a:p>
            <a:pPr marL="400050" lvl="1" indent="0"/>
            <a:r>
              <a:rPr lang="en-US" dirty="0" err="1" smtClean="0"/>
              <a:t>Unenrolled</a:t>
            </a:r>
            <a:r>
              <a:rPr lang="en-US" dirty="0" smtClean="0"/>
              <a:t> electors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ERO in EVP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414" y="1071552"/>
            <a:ext cx="7929586" cy="33944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ERO </a:t>
            </a:r>
          </a:p>
          <a:p>
            <a:pPr marL="400050" lvl="1" indent="0"/>
            <a:r>
              <a:rPr lang="en-US" dirty="0" smtClean="0"/>
              <a:t>Monitor EVP activities</a:t>
            </a:r>
          </a:p>
          <a:p>
            <a:pPr marL="800100" lvl="2" indent="0"/>
            <a:r>
              <a:rPr lang="en-US" dirty="0" smtClean="0"/>
              <a:t>Approval &amp; marking of verified electors on ERONET through EVP Portal.</a:t>
            </a:r>
          </a:p>
          <a:p>
            <a:pPr marL="800100" lvl="2" indent="0"/>
            <a:r>
              <a:rPr lang="en-US" dirty="0" smtClean="0"/>
              <a:t> Family  bundling monitoring </a:t>
            </a:r>
          </a:p>
          <a:p>
            <a:pPr marL="800100" lvl="2" indent="0"/>
            <a:r>
              <a:rPr lang="en-US" dirty="0" smtClean="0"/>
              <a:t> Collate Projected population</a:t>
            </a:r>
          </a:p>
          <a:p>
            <a:pPr marL="800100" lvl="2" indent="0"/>
            <a:r>
              <a:rPr lang="en-US" dirty="0" smtClean="0"/>
              <a:t> Collate Prospective electors</a:t>
            </a:r>
          </a:p>
          <a:p>
            <a:pPr marL="800100" lvl="2" indent="0"/>
            <a:r>
              <a:rPr lang="en-US" dirty="0" smtClean="0"/>
              <a:t> Collate </a:t>
            </a:r>
            <a:r>
              <a:rPr lang="en-US" dirty="0" err="1" smtClean="0"/>
              <a:t>Unenrolled</a:t>
            </a:r>
            <a:r>
              <a:rPr lang="en-US" dirty="0" smtClean="0"/>
              <a:t> electors</a:t>
            </a:r>
          </a:p>
          <a:p>
            <a:pPr marL="800100" lvl="2" indent="0"/>
            <a:r>
              <a:rPr lang="en-US" dirty="0" smtClean="0"/>
              <a:t> Process Forms received through ERONET</a:t>
            </a:r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DEO &amp; CEO in EVP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76" y="1071552"/>
            <a:ext cx="8686800" cy="33944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DEO </a:t>
            </a:r>
          </a:p>
          <a:p>
            <a:pPr marL="400050" lvl="1" indent="0"/>
            <a:r>
              <a:rPr lang="en-US" dirty="0" smtClean="0"/>
              <a:t>Monitor ERO EVP activities</a:t>
            </a:r>
          </a:p>
          <a:p>
            <a:pPr marL="400050" lvl="1" indent="0"/>
            <a:r>
              <a:rPr lang="en-US" dirty="0" smtClean="0"/>
              <a:t>Check suggested Polling stations</a:t>
            </a:r>
          </a:p>
          <a:p>
            <a:pPr marL="400050" lvl="1" indent="0"/>
            <a:r>
              <a:rPr lang="en-US" dirty="0" smtClean="0"/>
              <a:t> Update projected population with age cohort</a:t>
            </a:r>
          </a:p>
          <a:p>
            <a:pPr marL="400050" lvl="1" indent="0"/>
            <a:r>
              <a:rPr lang="en-US" dirty="0" smtClean="0"/>
              <a:t>SVEEP activities</a:t>
            </a:r>
          </a:p>
          <a:p>
            <a:pPr marL="0" indent="0">
              <a:buNone/>
            </a:pPr>
            <a:r>
              <a:rPr lang="en-US" dirty="0" smtClean="0"/>
              <a:t>CEO</a:t>
            </a:r>
          </a:p>
          <a:p>
            <a:pPr marL="400050" lvl="1" indent="0"/>
            <a:r>
              <a:rPr lang="en-US" sz="2400" dirty="0" smtClean="0"/>
              <a:t> Monitor State EVP activities</a:t>
            </a:r>
          </a:p>
          <a:p>
            <a:pPr marL="400050" lvl="1" indent="0"/>
            <a:r>
              <a:rPr lang="en-US" sz="2400" dirty="0" smtClean="0"/>
              <a:t>Provide Guidance  &amp; Decisions required for rollout of EVP</a:t>
            </a:r>
          </a:p>
          <a:p>
            <a:pPr marL="400050" lvl="1" indent="0"/>
            <a:r>
              <a:rPr lang="en-US" sz="2400" dirty="0" smtClean="0"/>
              <a:t>SVEEP activities</a:t>
            </a:r>
          </a:p>
          <a:p>
            <a:pPr marL="400050" lvl="1" indent="0"/>
            <a:endParaRPr lang="en-US" sz="24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1710</TotalTime>
  <Words>976</Words>
  <Application>Microsoft Office PowerPoint</Application>
  <PresentationFormat>On-screen Show (16:9)</PresentationFormat>
  <Paragraphs>193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Solstice</vt:lpstr>
      <vt:lpstr>Electors Verification Programme  </vt:lpstr>
      <vt:lpstr>Electors Verification Programme</vt:lpstr>
      <vt:lpstr>Electors Verification Programme</vt:lpstr>
      <vt:lpstr>Electors Verification Programme</vt:lpstr>
      <vt:lpstr>Electors Verification Programme</vt:lpstr>
      <vt:lpstr>Electors Verification Programme</vt:lpstr>
      <vt:lpstr>Role of BLO in EVP </vt:lpstr>
      <vt:lpstr>Role of ERO in EVP </vt:lpstr>
      <vt:lpstr>Role of DEO &amp; CEO in EVP </vt:lpstr>
      <vt:lpstr>Use of GIS in EVP</vt:lpstr>
      <vt:lpstr>Part Boundary Map</vt:lpstr>
      <vt:lpstr>Part Boundary Map</vt:lpstr>
      <vt:lpstr>Polling Station Marking</vt:lpstr>
      <vt:lpstr>Other Activities</vt:lpstr>
      <vt:lpstr>Slide 15</vt:lpstr>
      <vt:lpstr>Slide 16</vt:lpstr>
      <vt:lpstr>Polling Station Suggestion </vt:lpstr>
      <vt:lpstr>Slide 18</vt:lpstr>
      <vt:lpstr>Self verified Checklist</vt:lpstr>
      <vt:lpstr>Spouse Verified Checklist</vt:lpstr>
      <vt:lpstr>Son/Daughter Verified Checklist</vt:lpstr>
      <vt:lpstr>Slide 22</vt:lpstr>
      <vt:lpstr>ERO EVP Dashboard ( AC Wise)</vt:lpstr>
      <vt:lpstr>Polling Station Suggestions report</vt:lpstr>
      <vt:lpstr>Thanks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EVP Process at ERONet</dc:title>
  <dc:creator>Aakash</dc:creator>
  <cp:lastModifiedBy>bhuwam</cp:lastModifiedBy>
  <cp:revision>133</cp:revision>
  <dcterms:created xsi:type="dcterms:W3CDTF">2019-07-27T00:19:47Z</dcterms:created>
  <dcterms:modified xsi:type="dcterms:W3CDTF">2019-08-02T06:36:16Z</dcterms:modified>
</cp:coreProperties>
</file>