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bookmarkIdSeed="2">
  <p:sldMasterIdLst>
    <p:sldMasterId id="2147483779" r:id="rId1"/>
  </p:sldMasterIdLst>
  <p:handoutMasterIdLst>
    <p:handoutMasterId r:id="rId33"/>
  </p:handoutMasterIdLst>
  <p:sldIdLst>
    <p:sldId id="256" r:id="rId2"/>
    <p:sldId id="289" r:id="rId3"/>
    <p:sldId id="312" r:id="rId4"/>
    <p:sldId id="313" r:id="rId5"/>
    <p:sldId id="316" r:id="rId6"/>
    <p:sldId id="319" r:id="rId7"/>
    <p:sldId id="317" r:id="rId8"/>
    <p:sldId id="292" r:id="rId9"/>
    <p:sldId id="293" r:id="rId10"/>
    <p:sldId id="309" r:id="rId11"/>
    <p:sldId id="314" r:id="rId12"/>
    <p:sldId id="310" r:id="rId13"/>
    <p:sldId id="294" r:id="rId14"/>
    <p:sldId id="295" r:id="rId15"/>
    <p:sldId id="302" r:id="rId16"/>
    <p:sldId id="296" r:id="rId17"/>
    <p:sldId id="320" r:id="rId18"/>
    <p:sldId id="297" r:id="rId19"/>
    <p:sldId id="298" r:id="rId20"/>
    <p:sldId id="299" r:id="rId21"/>
    <p:sldId id="300" r:id="rId22"/>
    <p:sldId id="303" r:id="rId23"/>
    <p:sldId id="304" r:id="rId24"/>
    <p:sldId id="305" r:id="rId25"/>
    <p:sldId id="306" r:id="rId26"/>
    <p:sldId id="308" r:id="rId27"/>
    <p:sldId id="315" r:id="rId28"/>
    <p:sldId id="321" r:id="rId29"/>
    <p:sldId id="322" r:id="rId30"/>
    <p:sldId id="323" r:id="rId31"/>
    <p:sldId id="288" r:id="rId32"/>
  </p:sldIdLst>
  <p:sldSz cx="12192000" cy="6858000"/>
  <p:notesSz cx="6954838"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0592" autoAdjust="0"/>
    <p:restoredTop sz="94660"/>
  </p:normalViewPr>
  <p:slideViewPr>
    <p:cSldViewPr snapToGrid="0">
      <p:cViewPr varScale="1">
        <p:scale>
          <a:sx n="88" d="100"/>
          <a:sy n="88" d="100"/>
        </p:scale>
        <p:origin x="-750" y="-96"/>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13763" cy="467071"/>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sz="quarter" idx="1"/>
          </p:nvPr>
        </p:nvSpPr>
        <p:spPr>
          <a:xfrm>
            <a:off x="3939466" y="1"/>
            <a:ext cx="3013763" cy="467071"/>
          </a:xfrm>
          <a:prstGeom prst="rect">
            <a:avLst/>
          </a:prstGeom>
        </p:spPr>
        <p:txBody>
          <a:bodyPr vert="horz" lIns="91440" tIns="45720" rIns="91440" bIns="45720" rtlCol="0"/>
          <a:lstStyle>
            <a:lvl1pPr algn="r">
              <a:defRPr sz="1200"/>
            </a:lvl1pPr>
          </a:lstStyle>
          <a:p>
            <a:fld id="{BBBECFE8-E17A-47F2-9804-00A7C4F87FFF}" type="datetimeFigureOut">
              <a:rPr lang="en-IN" smtClean="0"/>
              <a:pPr/>
              <a:t>07-08-2019</a:t>
            </a:fld>
            <a:endParaRPr lang="en-IN"/>
          </a:p>
        </p:txBody>
      </p:sp>
      <p:sp>
        <p:nvSpPr>
          <p:cNvPr id="4" name="Footer Placeholder 3"/>
          <p:cNvSpPr>
            <a:spLocks noGrp="1"/>
          </p:cNvSpPr>
          <p:nvPr>
            <p:ph type="ftr" sz="quarter" idx="2"/>
          </p:nvPr>
        </p:nvSpPr>
        <p:spPr>
          <a:xfrm>
            <a:off x="0" y="8842031"/>
            <a:ext cx="3013763" cy="467070"/>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p:cNvSpPr>
            <a:spLocks noGrp="1"/>
          </p:cNvSpPr>
          <p:nvPr>
            <p:ph type="sldNum" sz="quarter" idx="3"/>
          </p:nvPr>
        </p:nvSpPr>
        <p:spPr>
          <a:xfrm>
            <a:off x="3939466" y="8842031"/>
            <a:ext cx="3013763" cy="467070"/>
          </a:xfrm>
          <a:prstGeom prst="rect">
            <a:avLst/>
          </a:prstGeom>
        </p:spPr>
        <p:txBody>
          <a:bodyPr vert="horz" lIns="91440" tIns="45720" rIns="91440" bIns="45720" rtlCol="0" anchor="b"/>
          <a:lstStyle>
            <a:lvl1pPr algn="r">
              <a:defRPr sz="1200"/>
            </a:lvl1pPr>
          </a:lstStyle>
          <a:p>
            <a:fld id="{3F53565A-3BFE-46E3-A610-68869A3B6DA3}" type="slidenum">
              <a:rPr lang="en-IN" smtClean="0"/>
              <a:pPr/>
              <a:t>‹#›</a:t>
            </a:fld>
            <a:endParaRPr lang="en-IN"/>
          </a:p>
        </p:txBody>
      </p:sp>
    </p:spTree>
    <p:extLst>
      <p:ext uri="{BB962C8B-B14F-4D97-AF65-F5344CB8AC3E}">
        <p14:creationId xmlns:p14="http://schemas.microsoft.com/office/powerpoint/2010/main" xmlns="" val="123440565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en-US"/>
              <a:t>Click to edit Master title style</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B61BEF0D-F0BB-DE4B-95CE-6DB70DBA9567}" type="datetimeFigureOut">
              <a:rPr lang="en-US" smtClean="0"/>
              <a:pPr/>
              <a:t>8/7/2019</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42243772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xmlns="">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18322528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xmlns="">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04672" y="320040"/>
            <a:ext cx="3657600" cy="320040"/>
          </a:xfrm>
        </p:spPr>
        <p:txBody>
          <a:bodyPr/>
          <a:lstStyle/>
          <a:p>
            <a:fld id="{B61BEF0D-F0BB-DE4B-95CE-6DB70DBA9567}" type="datetimeFigureOut">
              <a:rPr lang="en-US" smtClean="0"/>
              <a:pPr/>
              <a:t>8/7/2019</a:t>
            </a:fld>
            <a:endParaRPr lang="en-US" dirty="0"/>
          </a:p>
        </p:txBody>
      </p:sp>
      <p:sp>
        <p:nvSpPr>
          <p:cNvPr id="5" name="Footer Placeholder 4"/>
          <p:cNvSpPr>
            <a:spLocks noGrp="1"/>
          </p:cNvSpPr>
          <p:nvPr>
            <p:ph type="ftr" sz="quarter" idx="11"/>
          </p:nvPr>
        </p:nvSpPr>
        <p:spPr>
          <a:xfrm>
            <a:off x="804672" y="6227064"/>
            <a:ext cx="10588752" cy="320040"/>
          </a:xfrm>
        </p:spPr>
        <p:txBody>
          <a:body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16543874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61BEF0D-F0BB-DE4B-95CE-6DB70DBA9567}" type="datetimeFigureOut">
              <a:rPr lang="en-US" smtClean="0"/>
              <a:pPr/>
              <a:t>8/7/2019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8" name="Title 7"/>
          <p:cNvSpPr>
            <a:spLocks noGrp="1"/>
          </p:cNvSpPr>
          <p:nvPr>
            <p:ph type="title"/>
          </p:nvPr>
        </p:nvSpPr>
        <p:spPr/>
        <p:txBody>
          <a:bodyPr/>
          <a:lstStyle/>
          <a:p>
            <a:r>
              <a:rPr lang="en-US"/>
              <a:t>Click to edit Master title style</a:t>
            </a:r>
          </a:p>
        </p:txBody>
      </p:sp>
      <p:sp>
        <p:nvSpPr>
          <p:cNvPr id="10" name="Content Placeholder 9"/>
          <p:cNvSpPr>
            <a:spLocks noGrp="1"/>
          </p:cNvSpPr>
          <p:nvPr>
            <p:ph sz="quarter" idx="13"/>
          </p:nvPr>
        </p:nvSpPr>
        <p:spPr>
          <a:xfrm>
            <a:off x="1524000" y="731520"/>
            <a:ext cx="8534400" cy="3474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xmlns="" val="2127789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xmlns="">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4555265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804672" y="320040"/>
            <a:ext cx="3657600" cy="320040"/>
          </a:xfrm>
        </p:spPr>
        <p:txBody>
          <a:bodyPr/>
          <a:lstStyle/>
          <a:p>
            <a:fld id="{B61BEF0D-F0BB-DE4B-95CE-6DB70DBA9567}" type="datetimeFigureOut">
              <a:rPr lang="en-US" smtClean="0"/>
              <a:pPr/>
              <a:t>8/7/2019</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28244411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xmlns="">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804672" y="320040"/>
            <a:ext cx="3657600" cy="320040"/>
          </a:xfrm>
        </p:spPr>
        <p:txBody>
          <a:bodyPr/>
          <a:lstStyle/>
          <a:p>
            <a:fld id="{B61BEF0D-F0BB-DE4B-95CE-6DB70DBA9567}" type="datetimeFigureOut">
              <a:rPr lang="en-US" smtClean="0"/>
              <a:pPr/>
              <a:t>8/7/2019</a:t>
            </a:fld>
            <a:endParaRPr lang="en-US" dirty="0"/>
          </a:p>
        </p:txBody>
      </p:sp>
      <p:sp>
        <p:nvSpPr>
          <p:cNvPr id="6" name="Footer Placeholder 5"/>
          <p:cNvSpPr>
            <a:spLocks noGrp="1"/>
          </p:cNvSpPr>
          <p:nvPr>
            <p:ph type="ftr" sz="quarter" idx="11"/>
          </p:nvPr>
        </p:nvSpPr>
        <p:spPr>
          <a:xfrm>
            <a:off x="804672" y="6227064"/>
            <a:ext cx="10588752" cy="320040"/>
          </a:xfrm>
        </p:spPr>
        <p:txBody>
          <a:bodyPr/>
          <a:lstStyle/>
          <a:p>
            <a:endParaRPr lang="en-US" dirty="0"/>
          </a:p>
        </p:txBody>
      </p:sp>
      <p:sp>
        <p:nvSpPr>
          <p:cNvPr id="7" name="Slide Number Placeholder 6"/>
          <p:cNvSpPr>
            <a:spLocks noGrp="1"/>
          </p:cNvSpPr>
          <p:nvPr>
            <p:ph type="sldNum" sz="quarter" idx="12"/>
          </p:nvPr>
        </p:nvSpPr>
        <p:spPr>
          <a:xfrm>
            <a:off x="10469880" y="320040"/>
            <a:ext cx="914400" cy="320040"/>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25047559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xmlns="">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125305" y="1488985"/>
            <a:ext cx="6264350" cy="169685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118447" y="4351687"/>
            <a:ext cx="6265588" cy="17040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804672" y="320040"/>
            <a:ext cx="3657600" cy="320040"/>
          </a:xfrm>
        </p:spPr>
        <p:txBody>
          <a:bodyPr/>
          <a:lstStyle/>
          <a:p>
            <a:fld id="{B61BEF0D-F0BB-DE4B-95CE-6DB70DBA9567}" type="datetimeFigureOut">
              <a:rPr lang="en-US" smtClean="0"/>
              <a:pPr/>
              <a:t>8/7/2019</a:t>
            </a:fld>
            <a:endParaRPr lang="en-US" dirty="0"/>
          </a:p>
        </p:txBody>
      </p:sp>
      <p:sp>
        <p:nvSpPr>
          <p:cNvPr id="8" name="Footer Placeholder 7"/>
          <p:cNvSpPr>
            <a:spLocks noGrp="1"/>
          </p:cNvSpPr>
          <p:nvPr>
            <p:ph type="ftr" sz="quarter" idx="11"/>
          </p:nvPr>
        </p:nvSpPr>
        <p:spPr>
          <a:xfrm>
            <a:off x="804672" y="6227064"/>
            <a:ext cx="10588752" cy="320040"/>
          </a:xfrm>
        </p:spPr>
        <p:txBody>
          <a:bodyPr/>
          <a:lstStyle/>
          <a:p>
            <a:endParaRPr lang="en-US" dirty="0"/>
          </a:p>
        </p:txBody>
      </p:sp>
      <p:sp>
        <p:nvSpPr>
          <p:cNvPr id="9" name="Slide Number Placeholder 8"/>
          <p:cNvSpPr>
            <a:spLocks noGrp="1"/>
          </p:cNvSpPr>
          <p:nvPr>
            <p:ph type="sldNum" sz="quarter" idx="12"/>
          </p:nvPr>
        </p:nvSpPr>
        <p:spPr>
          <a:xfrm>
            <a:off x="10469880" y="320040"/>
            <a:ext cx="914400" cy="320040"/>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20310214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xmlns="">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8/7/2019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207857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B61BEF0D-F0BB-DE4B-95CE-6DB70DBA9567}" type="datetimeFigureOut">
              <a:rPr lang="en-US" smtClean="0"/>
              <a:pPr/>
              <a:t>8/7/2019</a:t>
            </a:fld>
            <a:endParaRPr lang="en-US" dirty="0"/>
          </a:p>
        </p:txBody>
      </p:sp>
      <p:sp>
        <p:nvSpPr>
          <p:cNvPr id="3" name="Footer Placeholder 2"/>
          <p:cNvSpPr>
            <a:spLocks noGrp="1"/>
          </p:cNvSpPr>
          <p:nvPr>
            <p:ph type="ftr" sz="quarter" idx="11"/>
          </p:nvPr>
        </p:nvSpPr>
        <p:spPr>
          <a:xfrm>
            <a:off x="804672" y="6227064"/>
            <a:ext cx="10588752" cy="320040"/>
          </a:xfrm>
        </p:spPr>
        <p:txBody>
          <a:bodyPr/>
          <a:lstStyle/>
          <a:p>
            <a:endParaRPr lang="en-US" dirty="0"/>
          </a:p>
        </p:txBody>
      </p:sp>
      <p:sp>
        <p:nvSpPr>
          <p:cNvPr id="4" name="Slide Number Placeholder 3"/>
          <p:cNvSpPr>
            <a:spLocks noGrp="1"/>
          </p:cNvSpPr>
          <p:nvPr>
            <p:ph type="sldNum" sz="quarter" idx="12"/>
          </p:nvPr>
        </p:nvSpPr>
        <p:spPr>
          <a:xfrm>
            <a:off x="10469880" y="320040"/>
            <a:ext cx="914400" cy="320040"/>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11919013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xmlns="">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8/7/2019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3601250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04672" y="320040"/>
            <a:ext cx="3657600" cy="320040"/>
          </a:xfrm>
        </p:spPr>
        <p:txBody>
          <a:bodyPr/>
          <a:lstStyle/>
          <a:p>
            <a:fld id="{B61BEF0D-F0BB-DE4B-95CE-6DB70DBA9567}" type="datetimeFigureOut">
              <a:rPr lang="en-US" smtClean="0"/>
              <a:pPr/>
              <a:t>8/7/2019</a:t>
            </a:fld>
            <a:endParaRPr lang="en-US" dirty="0"/>
          </a:p>
        </p:txBody>
      </p:sp>
      <p:sp>
        <p:nvSpPr>
          <p:cNvPr id="6" name="Footer Placeholder 5"/>
          <p:cNvSpPr>
            <a:spLocks noGrp="1"/>
          </p:cNvSpPr>
          <p:nvPr>
            <p:ph type="ftr" sz="quarter" idx="11"/>
          </p:nvPr>
        </p:nvSpPr>
        <p:spPr>
          <a:xfrm>
            <a:off x="804672" y="6227064"/>
            <a:ext cx="5942203" cy="320040"/>
          </a:xfrm>
        </p:spPr>
        <p:txBody>
          <a:bodyPr/>
          <a:lstStyle/>
          <a:p>
            <a:endParaRPr lang="en-US" dirty="0"/>
          </a:p>
        </p:txBody>
      </p:sp>
      <p:sp>
        <p:nvSpPr>
          <p:cNvPr id="7" name="Slide Number Placeholder 6"/>
          <p:cNvSpPr>
            <a:spLocks noGrp="1"/>
          </p:cNvSpPr>
          <p:nvPr>
            <p:ph type="sldNum" sz="quarter" idx="12"/>
          </p:nvPr>
        </p:nvSpPr>
        <p:spPr>
          <a:xfrm>
            <a:off x="5828377" y="320040"/>
            <a:ext cx="914400" cy="320040"/>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16564911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7"/>
            <a:r>
              <a:rPr lang="en-US" dirty="0"/>
              <a:t>8</a:t>
            </a:r>
          </a:p>
          <a:p>
            <a:pPr lvl="8"/>
            <a:r>
              <a:rPr lang="en-US" dirty="0"/>
              <a:t>9</a:t>
            </a:r>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B61BEF0D-F0BB-DE4B-95CE-6DB70DBA9567}" type="datetimeFigureOut">
              <a:rPr lang="en-US" smtClean="0"/>
              <a:pPr/>
              <a:t>8/7/2019</a:t>
            </a:fld>
            <a:endParaRPr lang="en-US" dirty="0"/>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2984987254"/>
      </p:ext>
    </p:extLst>
  </p:cSld>
  <p:clrMap bg1="lt1" tx1="dk1" bg2="lt2" tx2="dk2" accent1="accent1" accent2="accent2" accent3="accent3" accent4="accent4" accent5="accent5" accent6="accent6" hlink="hlink" folHlink="folHlink"/>
  <p:sldLayoutIdLst>
    <p:sldLayoutId id="2147483780" r:id="rId1"/>
    <p:sldLayoutId id="2147483781" r:id="rId2"/>
    <p:sldLayoutId id="2147483782" r:id="rId3"/>
    <p:sldLayoutId id="2147483783" r:id="rId4"/>
    <p:sldLayoutId id="2147483784" r:id="rId5"/>
    <p:sldLayoutId id="2147483785" r:id="rId6"/>
    <p:sldLayoutId id="2147483786" r:id="rId7"/>
    <p:sldLayoutId id="2147483787" r:id="rId8"/>
    <p:sldLayoutId id="2147483788" r:id="rId9"/>
    <p:sldLayoutId id="2147483789" r:id="rId10"/>
    <p:sldLayoutId id="2147483790" r:id="rId11"/>
    <p:sldLayoutId id="2147483791" r:id="rId12"/>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80256" y="1195753"/>
            <a:ext cx="7993737" cy="844061"/>
          </a:xfrm>
        </p:spPr>
        <p:txBody>
          <a:bodyPr>
            <a:normAutofit fontScale="90000"/>
          </a:bodyPr>
          <a:lstStyle/>
          <a:p>
            <a:pPr marL="182880" indent="0">
              <a:buNone/>
            </a:pPr>
            <a:r>
              <a:rPr lang="en-US" sz="6000" b="1" dirty="0">
                <a:solidFill>
                  <a:schemeClr val="tx1"/>
                </a:solidFill>
              </a:rPr>
              <a:t/>
            </a:r>
            <a:br>
              <a:rPr lang="en-US" sz="6000" b="1" dirty="0">
                <a:solidFill>
                  <a:schemeClr val="tx1"/>
                </a:solidFill>
              </a:rPr>
            </a:br>
            <a:r>
              <a:rPr lang="en-US" sz="6000" dirty="0">
                <a:solidFill>
                  <a:schemeClr val="tx1"/>
                </a:solidFill>
              </a:rPr>
              <a:t/>
            </a:r>
            <a:br>
              <a:rPr lang="en-US" sz="6000" dirty="0">
                <a:solidFill>
                  <a:schemeClr val="tx1"/>
                </a:solidFill>
              </a:rPr>
            </a:br>
            <a:r>
              <a:rPr lang="en-US" sz="6000" dirty="0">
                <a:solidFill>
                  <a:schemeClr val="tx1"/>
                </a:solidFill>
              </a:rPr>
              <a:t/>
            </a:r>
            <a:br>
              <a:rPr lang="en-US" sz="6000" dirty="0">
                <a:solidFill>
                  <a:schemeClr val="tx1"/>
                </a:solidFill>
              </a:rPr>
            </a:br>
            <a:r>
              <a:rPr lang="en-US" sz="6000" b="1" dirty="0">
                <a:solidFill>
                  <a:schemeClr val="tx1"/>
                </a:solidFill>
              </a:rPr>
              <a:t/>
            </a:r>
            <a:br>
              <a:rPr lang="en-US" sz="6000" b="1" dirty="0">
                <a:solidFill>
                  <a:schemeClr val="tx1"/>
                </a:solidFill>
              </a:rPr>
            </a:br>
            <a:r>
              <a:rPr lang="en-US" sz="6000" dirty="0">
                <a:solidFill>
                  <a:schemeClr val="tx1"/>
                </a:solidFill>
              </a:rPr>
              <a:t/>
            </a:r>
            <a:br>
              <a:rPr lang="en-US" sz="6000" dirty="0">
                <a:solidFill>
                  <a:schemeClr val="tx1"/>
                </a:solidFill>
              </a:rPr>
            </a:br>
            <a:endParaRPr lang="en-IN" sz="6000" b="1" dirty="0">
              <a:solidFill>
                <a:schemeClr val="tx1"/>
              </a:solidFill>
            </a:endParaRPr>
          </a:p>
        </p:txBody>
      </p:sp>
      <p:sp>
        <p:nvSpPr>
          <p:cNvPr id="3" name="Subtitle 2"/>
          <p:cNvSpPr>
            <a:spLocks noGrp="1"/>
          </p:cNvSpPr>
          <p:nvPr>
            <p:ph type="subTitle" idx="1"/>
          </p:nvPr>
        </p:nvSpPr>
        <p:spPr>
          <a:xfrm>
            <a:off x="4381500" y="2286000"/>
            <a:ext cx="5918200" cy="2707961"/>
          </a:xfrm>
        </p:spPr>
        <p:txBody>
          <a:bodyPr>
            <a:normAutofit fontScale="62500" lnSpcReduction="20000"/>
          </a:bodyPr>
          <a:lstStyle/>
          <a:p>
            <a:endParaRPr lang="en-IN" sz="3600" b="1" dirty="0"/>
          </a:p>
          <a:p>
            <a:r>
              <a:rPr lang="en-IN" sz="4500" b="1" dirty="0"/>
              <a:t>Electors Verification Program</a:t>
            </a:r>
          </a:p>
          <a:p>
            <a:r>
              <a:rPr lang="en-IN" sz="4500" b="1" dirty="0"/>
              <a:t>Pre-revision Activities and</a:t>
            </a:r>
          </a:p>
          <a:p>
            <a:r>
              <a:rPr lang="en-IN" sz="4500" b="1" dirty="0"/>
              <a:t>&amp; </a:t>
            </a:r>
          </a:p>
          <a:p>
            <a:r>
              <a:rPr lang="en-US" sz="4500" b="1" dirty="0"/>
              <a:t>Special Summary Revision 2020 </a:t>
            </a:r>
            <a:endParaRPr lang="en-IN" sz="4500" b="1" dirty="0"/>
          </a:p>
        </p:txBody>
      </p:sp>
      <p:sp>
        <p:nvSpPr>
          <p:cNvPr id="4" name="TextBox 3">
            <a:extLst>
              <a:ext uri="{FF2B5EF4-FFF2-40B4-BE49-F238E27FC236}">
                <a16:creationId xmlns:a16="http://schemas.microsoft.com/office/drawing/2014/main" xmlns="" id="{63C58522-7952-5649-AC47-6734C2213375}"/>
              </a:ext>
            </a:extLst>
          </p:cNvPr>
          <p:cNvSpPr txBox="1"/>
          <p:nvPr/>
        </p:nvSpPr>
        <p:spPr>
          <a:xfrm>
            <a:off x="3038622" y="1356173"/>
            <a:ext cx="6203852" cy="523220"/>
          </a:xfrm>
          <a:prstGeom prst="rect">
            <a:avLst/>
          </a:prstGeom>
          <a:noFill/>
        </p:spPr>
        <p:txBody>
          <a:bodyPr wrap="square" rtlCol="0">
            <a:spAutoFit/>
          </a:bodyPr>
          <a:lstStyle/>
          <a:p>
            <a:pPr algn="ctr"/>
            <a:r>
              <a:rPr lang="en-US" sz="2800" b="1" dirty="0">
                <a:solidFill>
                  <a:schemeClr val="bg1"/>
                </a:solidFill>
              </a:rPr>
              <a:t>Video Conference On</a:t>
            </a:r>
          </a:p>
        </p:txBody>
      </p:sp>
      <p:sp>
        <p:nvSpPr>
          <p:cNvPr id="5" name="TextBox 4">
            <a:extLst>
              <a:ext uri="{FF2B5EF4-FFF2-40B4-BE49-F238E27FC236}">
                <a16:creationId xmlns:a16="http://schemas.microsoft.com/office/drawing/2014/main" xmlns="" id="{903348CE-F14E-BD41-8A4E-666E354E51C1}"/>
              </a:ext>
            </a:extLst>
          </p:cNvPr>
          <p:cNvSpPr txBox="1"/>
          <p:nvPr/>
        </p:nvSpPr>
        <p:spPr>
          <a:xfrm>
            <a:off x="6330462" y="5936566"/>
            <a:ext cx="5373858" cy="738664"/>
          </a:xfrm>
          <a:prstGeom prst="rect">
            <a:avLst/>
          </a:prstGeom>
          <a:noFill/>
        </p:spPr>
        <p:txBody>
          <a:bodyPr wrap="square" rtlCol="0">
            <a:spAutoFit/>
          </a:bodyPr>
          <a:lstStyle/>
          <a:p>
            <a:r>
              <a:rPr lang="en-US" sz="2400" b="1" dirty="0"/>
              <a:t>Dr. Sandeep Saxena, Sr. DEC, ECI</a:t>
            </a:r>
          </a:p>
          <a:p>
            <a:r>
              <a:rPr lang="en-US" b="1" dirty="0"/>
              <a:t>30</a:t>
            </a:r>
            <a:r>
              <a:rPr lang="en-US" b="1" baseline="30000" dirty="0"/>
              <a:t>th</a:t>
            </a:r>
            <a:r>
              <a:rPr lang="en-US" b="1" dirty="0"/>
              <a:t> July 2019</a:t>
            </a:r>
          </a:p>
        </p:txBody>
      </p:sp>
    </p:spTree>
    <p:extLst>
      <p:ext uri="{BB962C8B-B14F-4D97-AF65-F5344CB8AC3E}">
        <p14:creationId xmlns:p14="http://schemas.microsoft.com/office/powerpoint/2010/main" xmlns="" val="6065041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622299" y="317500"/>
            <a:ext cx="11424557" cy="6540500"/>
          </a:xfrm>
        </p:spPr>
        <p:txBody>
          <a:bodyPr>
            <a:normAutofit lnSpcReduction="10000"/>
          </a:bodyPr>
          <a:lstStyle/>
          <a:p>
            <a:pPr marL="547688" lvl="1" indent="-454025"/>
            <a:r>
              <a:rPr lang="en-IN" sz="2500" dirty="0"/>
              <a:t>Section boundary identification can be done in following ways after preparation of part boundary:</a:t>
            </a:r>
            <a:endParaRPr lang="en-US" sz="2200" dirty="0"/>
          </a:p>
          <a:p>
            <a:pPr marL="502920" lvl="0" indent="-457200">
              <a:buFont typeface="+mj-lt"/>
              <a:buAutoNum type="alphaLcParenR"/>
            </a:pPr>
            <a:r>
              <a:rPr lang="en-IN" sz="1900" dirty="0"/>
              <a:t>Street and building Map of the part is prepared and marking of houses is done with house number. If house number is not there then a notional house number is given.  Then sections are created by grouping the electors based on house number. After creation of section it’s naming is done.</a:t>
            </a:r>
            <a:endParaRPr lang="en-US" sz="2200" dirty="0"/>
          </a:p>
          <a:p>
            <a:pPr marL="502920" lvl="0" indent="-457200">
              <a:buFont typeface="+mj-lt"/>
              <a:buAutoNum type="alphaLcParenR"/>
            </a:pPr>
            <a:r>
              <a:rPr lang="en-IN" sz="1900" dirty="0"/>
              <a:t>Satellite view of the part is taken and superimposed on part boundary map.  Then habitation is marked by hand and sections are created by grouping the electors based on house number. If house number is not there then a notional house number is given. After creation of section it’s naming is done.</a:t>
            </a:r>
            <a:endParaRPr lang="en-US" sz="2200" dirty="0"/>
          </a:p>
          <a:p>
            <a:r>
              <a:rPr lang="en-IN" sz="2500" dirty="0"/>
              <a:t>Existing Polling Station is marked on the map by capturing its coordinates using mobile device. Elector’s feedback about any natural barrier etc. and Information about probable Polling Station can be considered </a:t>
            </a:r>
          </a:p>
          <a:p>
            <a:r>
              <a:rPr lang="en-IN" sz="2500" dirty="0"/>
              <a:t>Status of Assured Minimum Facilities (AMFs) and additional facilities at the polling stations will be captured with the photograph of Polling Stations. This exercise is to be completed by 31</a:t>
            </a:r>
            <a:r>
              <a:rPr lang="en-IN" sz="2500" baseline="30000" dirty="0"/>
              <a:t>st</a:t>
            </a:r>
            <a:r>
              <a:rPr lang="en-IN" sz="2500" dirty="0"/>
              <a:t> August, 2019.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194733" y="152401"/>
            <a:ext cx="11823095" cy="6519332"/>
          </a:xfrm>
        </p:spPr>
        <p:txBody>
          <a:bodyPr>
            <a:normAutofit lnSpcReduction="10000"/>
          </a:bodyPr>
          <a:lstStyle/>
          <a:p>
            <a:pPr>
              <a:buNone/>
            </a:pPr>
            <a:r>
              <a:rPr lang="en-US" sz="2600" b="1" dirty="0"/>
              <a:t>Optimization of Polling Stations and Standardization of sections</a:t>
            </a:r>
            <a:r>
              <a:rPr lang="en-US" sz="2600" dirty="0"/>
              <a:t>:</a:t>
            </a:r>
          </a:p>
          <a:p>
            <a:pPr algn="just"/>
            <a:r>
              <a:rPr lang="en-US" sz="2400" dirty="0"/>
              <a:t>100 % physical verification/inspection of the Polling Stations and capturing its longitude and latitude.  For accessibility all PS to be on ground Floor.</a:t>
            </a:r>
          </a:p>
          <a:p>
            <a:pPr algn="just"/>
            <a:r>
              <a:rPr lang="en-US" sz="2400" dirty="0"/>
              <a:t>Latitude and Longitude of all Polling Stations, newly identified probable/ proposed for creation/change of location of Polling Stations shall be captured and details of the same shall be updated in the ERO-Net Dashboard.</a:t>
            </a:r>
          </a:p>
          <a:p>
            <a:pPr algn="just"/>
            <a:r>
              <a:rPr lang="en-US" sz="2400" dirty="0"/>
              <a:t>Regularization of auxiliary polling stations created during Lok Sabha Election, 2019.</a:t>
            </a:r>
          </a:p>
          <a:p>
            <a:pPr algn="just"/>
            <a:r>
              <a:rPr lang="en-US" sz="2400" dirty="0"/>
              <a:t>Change in location of polling stations situated in damaged buildings. Proposal on change of location shall be sent to the Commission only after Removal of ghost polling stations (polling stations with ‘nil’ electors).</a:t>
            </a:r>
          </a:p>
          <a:p>
            <a:pPr algn="just"/>
            <a:r>
              <a:rPr lang="en-US" sz="2400" dirty="0"/>
              <a:t>All the polling stations with electors beyond 1500 be rationalized/modified as per the given schedule and before the draft publication of electoral rolls in accordance with instructions contained in Manual on Polling Station, 2016.  </a:t>
            </a:r>
          </a:p>
          <a:p>
            <a:pPr marL="177800" lvl="0" indent="0" algn="just">
              <a:buNone/>
            </a:pPr>
            <a:endParaRPr lang="en-US" dirty="0"/>
          </a:p>
          <a:p>
            <a:pPr marL="502920" indent="-457200">
              <a:buNone/>
            </a:pPr>
            <a:endParaRPr lang="en-US" dirty="0"/>
          </a:p>
          <a:p>
            <a:endParaRPr lang="en-US" dirty="0"/>
          </a:p>
        </p:txBody>
      </p:sp>
    </p:spTree>
    <p:extLst>
      <p:ext uri="{BB962C8B-B14F-4D97-AF65-F5344CB8AC3E}">
        <p14:creationId xmlns:p14="http://schemas.microsoft.com/office/powerpoint/2010/main" xmlns="" val="1756356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609599" y="317500"/>
            <a:ext cx="10922001" cy="6197600"/>
          </a:xfrm>
        </p:spPr>
        <p:txBody>
          <a:bodyPr>
            <a:normAutofit fontScale="92500" lnSpcReduction="10000"/>
          </a:bodyPr>
          <a:lstStyle/>
          <a:p>
            <a:r>
              <a:rPr lang="en-IN" sz="2500" dirty="0"/>
              <a:t>The Commission has been very concerned about wrongful deletion of names of electors of electoral roll. </a:t>
            </a:r>
            <a:r>
              <a:rPr lang="en-IN" sz="2500" b="1" u="sng" dirty="0"/>
              <a:t>No deletion to be made without serving notice.</a:t>
            </a:r>
          </a:p>
          <a:p>
            <a:r>
              <a:rPr lang="en-IN" sz="2500" dirty="0"/>
              <a:t>All the notices for deletions/ hearings served to the concerned electors and proceedings of the same to be uploaded on the ERO net. </a:t>
            </a:r>
            <a:endParaRPr lang="en-US" dirty="0"/>
          </a:p>
          <a:p>
            <a:r>
              <a:rPr lang="en-US" sz="2600" dirty="0"/>
              <a:t>Other objectives of rationalization of polling stations are to group all the family members and neighbors in a section and maintain uniformity of addresses in ER and EPICs. </a:t>
            </a:r>
          </a:p>
          <a:p>
            <a:r>
              <a:rPr lang="en-US" sz="2600" dirty="0"/>
              <a:t>For proper formation of Sections the following units may be formed:– </a:t>
            </a:r>
            <a:endParaRPr lang="en-US" sz="1500" dirty="0"/>
          </a:p>
          <a:p>
            <a:pPr marL="822960" lvl="1" indent="-457200">
              <a:buFont typeface="+mj-lt"/>
              <a:buAutoNum type="alphaLcPeriod"/>
            </a:pPr>
            <a:r>
              <a:rPr lang="en-US" sz="2200" dirty="0"/>
              <a:t>Nuclear/Immediate family (Husband, Wife and eligible children) </a:t>
            </a:r>
          </a:p>
          <a:p>
            <a:pPr marL="822960" lvl="1" indent="-457200">
              <a:buFont typeface="+mj-lt"/>
              <a:buAutoNum type="alphaLcPeriod"/>
            </a:pPr>
            <a:r>
              <a:rPr lang="en-US" sz="2200" dirty="0"/>
              <a:t>Joint Family/Household (Group of several nuclear families related to each other and living at the same place)</a:t>
            </a:r>
          </a:p>
          <a:p>
            <a:pPr marL="822960" lvl="1" indent="-457200">
              <a:buFont typeface="+mj-lt"/>
              <a:buAutoNum type="alphaLcPeriod"/>
            </a:pPr>
            <a:r>
              <a:rPr lang="en-US" sz="2200" dirty="0"/>
              <a:t>Door /Flat No.</a:t>
            </a:r>
          </a:p>
          <a:p>
            <a:pPr marL="822960" lvl="1" indent="-457200">
              <a:buFont typeface="+mj-lt"/>
              <a:buAutoNum type="alphaLcPeriod"/>
            </a:pPr>
            <a:r>
              <a:rPr lang="en-US" sz="2200" dirty="0"/>
              <a:t>Building/Block/Tower consisting of a no. of doors/flats.</a:t>
            </a:r>
          </a:p>
          <a:p>
            <a:pPr marL="822960" lvl="1" indent="-457200">
              <a:buFont typeface="+mj-lt"/>
              <a:buAutoNum type="alphaLcPeriod"/>
            </a:pPr>
            <a:r>
              <a:rPr lang="en-US" sz="2200" dirty="0"/>
              <a:t>Street</a:t>
            </a:r>
          </a:p>
          <a:p>
            <a:endParaRPr lang="en-US" dirty="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541867" y="472420"/>
            <a:ext cx="11091333" cy="6385580"/>
          </a:xfrm>
        </p:spPr>
        <p:txBody>
          <a:bodyPr>
            <a:normAutofit fontScale="40000" lnSpcReduction="20000"/>
          </a:bodyPr>
          <a:lstStyle/>
          <a:p>
            <a:r>
              <a:rPr lang="en-US" sz="3800" dirty="0"/>
              <a:t>To standardize the address of electors the following fields of addresses shall be maintained while preparing the roll:-</a:t>
            </a:r>
          </a:p>
          <a:p>
            <a:pPr marL="822960" lvl="1" indent="-457200">
              <a:buFont typeface="+mj-lt"/>
              <a:buAutoNum type="alphaLcParenR"/>
            </a:pPr>
            <a:r>
              <a:rPr lang="en-US" sz="4000" dirty="0"/>
              <a:t> </a:t>
            </a:r>
            <a:r>
              <a:rPr lang="en-US" sz="4000" b="1" dirty="0"/>
              <a:t>House No./ Flat No./Door No. (Name of house, if available)</a:t>
            </a:r>
            <a:r>
              <a:rPr lang="en-US" sz="4000" b="1" baseline="30000" dirty="0"/>
              <a:t>*</a:t>
            </a:r>
            <a:endParaRPr lang="en-US" sz="4000" b="1" dirty="0"/>
          </a:p>
          <a:p>
            <a:pPr marL="822960" lvl="1" indent="-457200">
              <a:buFont typeface="+mj-lt"/>
              <a:buAutoNum type="alphaLcParenR"/>
            </a:pPr>
            <a:r>
              <a:rPr lang="en-US" sz="4000" dirty="0"/>
              <a:t> Floor No. (in case of multi-story building)</a:t>
            </a:r>
          </a:p>
          <a:p>
            <a:pPr marL="822960" lvl="1" indent="-457200">
              <a:buFont typeface="+mj-lt"/>
              <a:buAutoNum type="alphaLcParenR"/>
            </a:pPr>
            <a:r>
              <a:rPr lang="en-US" sz="4000" dirty="0"/>
              <a:t>  Building No./Block No./ Tower No. ( name of building, if available)</a:t>
            </a:r>
          </a:p>
          <a:p>
            <a:pPr marL="822960" lvl="1" indent="-457200">
              <a:buFont typeface="+mj-lt"/>
              <a:buAutoNum type="alphaLcParenR"/>
            </a:pPr>
            <a:r>
              <a:rPr lang="en-US" sz="4000" dirty="0"/>
              <a:t> Apartment No.</a:t>
            </a:r>
          </a:p>
          <a:p>
            <a:pPr marL="822960" lvl="1" indent="-457200">
              <a:buFont typeface="+mj-lt"/>
              <a:buAutoNum type="alphaLcParenR"/>
            </a:pPr>
            <a:r>
              <a:rPr lang="en-US" sz="4000" dirty="0"/>
              <a:t> Wing</a:t>
            </a:r>
          </a:p>
          <a:p>
            <a:pPr marL="822960" lvl="1" indent="-457200">
              <a:buFont typeface="+mj-lt"/>
              <a:buAutoNum type="alphaLcParenR"/>
            </a:pPr>
            <a:r>
              <a:rPr lang="en-US" sz="4000" b="1" dirty="0">
                <a:solidFill>
                  <a:srgbClr val="C00000"/>
                </a:solidFill>
              </a:rPr>
              <a:t>Ward No.</a:t>
            </a:r>
            <a:r>
              <a:rPr lang="en-US" sz="4000" b="1" baseline="30000" dirty="0">
                <a:solidFill>
                  <a:srgbClr val="C00000"/>
                </a:solidFill>
              </a:rPr>
              <a:t>*</a:t>
            </a:r>
            <a:endParaRPr lang="en-US" sz="4000" b="1" dirty="0">
              <a:solidFill>
                <a:srgbClr val="C00000"/>
              </a:solidFill>
            </a:endParaRPr>
          </a:p>
          <a:p>
            <a:pPr marL="822960" lvl="1" indent="-457200">
              <a:buFont typeface="+mj-lt"/>
              <a:buAutoNum type="alphaLcParenR"/>
            </a:pPr>
            <a:r>
              <a:rPr lang="en-US" sz="4000" b="1" dirty="0"/>
              <a:t> Street/ Road/Lane</a:t>
            </a:r>
            <a:r>
              <a:rPr lang="en-US" sz="4000" b="1" baseline="30000" dirty="0"/>
              <a:t>*</a:t>
            </a:r>
            <a:endParaRPr lang="en-US" sz="4000" b="1" dirty="0"/>
          </a:p>
          <a:p>
            <a:pPr marL="822960" lvl="1" indent="-457200">
              <a:buFont typeface="+mj-lt"/>
              <a:buAutoNum type="alphaLcParenR"/>
            </a:pPr>
            <a:r>
              <a:rPr lang="en-US" sz="4000" dirty="0"/>
              <a:t>Sector</a:t>
            </a:r>
          </a:p>
          <a:p>
            <a:pPr marL="822960" lvl="1" indent="-457200">
              <a:buFont typeface="+mj-lt"/>
              <a:buAutoNum type="alphaLcParenR"/>
            </a:pPr>
            <a:r>
              <a:rPr lang="en-US" sz="4000" b="1" dirty="0"/>
              <a:t>Area/Locality</a:t>
            </a:r>
            <a:r>
              <a:rPr lang="en-US" sz="4000" b="1" baseline="30000" dirty="0"/>
              <a:t>*</a:t>
            </a:r>
            <a:endParaRPr lang="en-US" sz="4000" b="1" dirty="0"/>
          </a:p>
          <a:p>
            <a:pPr marL="822960" lvl="1" indent="-457200">
              <a:buFont typeface="+mj-lt"/>
              <a:buAutoNum type="alphaLcParenR"/>
            </a:pPr>
            <a:r>
              <a:rPr lang="en-US" sz="4000" dirty="0"/>
              <a:t>Landmark, if any</a:t>
            </a:r>
          </a:p>
          <a:p>
            <a:pPr marL="822960" lvl="1" indent="-457200">
              <a:buFont typeface="+mj-lt"/>
              <a:buAutoNum type="alphaLcParenR"/>
            </a:pPr>
            <a:r>
              <a:rPr lang="en-US" sz="4000" dirty="0"/>
              <a:t>Post Office</a:t>
            </a:r>
          </a:p>
          <a:p>
            <a:pPr marL="822960" lvl="1" indent="-457200">
              <a:buFont typeface="+mj-lt"/>
              <a:buAutoNum type="alphaLcParenR"/>
            </a:pPr>
            <a:r>
              <a:rPr lang="en-US" sz="4000" b="1" dirty="0"/>
              <a:t>Village/Town/City</a:t>
            </a:r>
            <a:r>
              <a:rPr lang="en-US" sz="4000" b="1" baseline="30000" dirty="0"/>
              <a:t>*</a:t>
            </a:r>
          </a:p>
          <a:p>
            <a:pPr marL="822960" lvl="1" indent="-457200">
              <a:buFont typeface="+mj-lt"/>
              <a:buAutoNum type="alphaLcParenR"/>
            </a:pPr>
            <a:r>
              <a:rPr lang="en-US" sz="4000" b="1" dirty="0">
                <a:solidFill>
                  <a:srgbClr val="C00000"/>
                </a:solidFill>
              </a:rPr>
              <a:t>Local Body’ Name (Panchayat/ Municipality/ Corporation )*</a:t>
            </a:r>
          </a:p>
          <a:p>
            <a:pPr marL="822960" lvl="1" indent="-457200">
              <a:buFont typeface="+mj-lt"/>
              <a:buAutoNum type="alphaLcParenR"/>
            </a:pPr>
            <a:r>
              <a:rPr lang="en-US" sz="4000" dirty="0"/>
              <a:t>Sub-district/Tehsil</a:t>
            </a:r>
          </a:p>
          <a:p>
            <a:pPr marL="822960" lvl="1" indent="-457200">
              <a:buFont typeface="+mj-lt"/>
              <a:buAutoNum type="alphaLcParenR"/>
            </a:pPr>
            <a:r>
              <a:rPr lang="en-US" sz="4000" b="1" dirty="0"/>
              <a:t>District</a:t>
            </a:r>
            <a:r>
              <a:rPr lang="en-US" sz="4000" b="1" baseline="30000" dirty="0"/>
              <a:t>*</a:t>
            </a:r>
            <a:endParaRPr lang="en-US" sz="4000" b="1" dirty="0"/>
          </a:p>
          <a:p>
            <a:pPr marL="822960" lvl="1" indent="-457200">
              <a:buFont typeface="+mj-lt"/>
              <a:buAutoNum type="alphaLcParenR"/>
            </a:pPr>
            <a:r>
              <a:rPr lang="en-US" sz="4000" b="1" dirty="0"/>
              <a:t>State</a:t>
            </a:r>
            <a:r>
              <a:rPr lang="en-US" sz="4000" b="1" baseline="30000" dirty="0"/>
              <a:t>*</a:t>
            </a:r>
            <a:endParaRPr lang="en-US" sz="4000" b="1" dirty="0"/>
          </a:p>
          <a:p>
            <a:pPr marL="822960" lvl="1" indent="-457200">
              <a:buFont typeface="+mj-lt"/>
              <a:buAutoNum type="alphaLcParenR"/>
            </a:pPr>
            <a:r>
              <a:rPr lang="en-US" sz="4000" b="1" dirty="0"/>
              <a:t>Pin code</a:t>
            </a:r>
            <a:r>
              <a:rPr lang="en-US" sz="4000" b="1" baseline="30000" dirty="0"/>
              <a:t>*</a:t>
            </a:r>
          </a:p>
          <a:p>
            <a:pPr algn="just"/>
            <a:r>
              <a:rPr lang="en-US" sz="4200" dirty="0"/>
              <a:t>The fields marked with (</a:t>
            </a:r>
            <a:r>
              <a:rPr lang="en-US" sz="4200" baseline="30000" dirty="0"/>
              <a:t>*</a:t>
            </a:r>
            <a:r>
              <a:rPr lang="en-US" sz="4200" dirty="0"/>
              <a:t>) should be mandatorily mentioned in the electors details, while the remaining fields may be taken as optional fields and be included wherever necessary (like in urban areas). </a:t>
            </a:r>
          </a:p>
        </p:txBody>
      </p:sp>
      <p:sp>
        <p:nvSpPr>
          <p:cNvPr id="2" name="Rectangle 1">
            <a:extLst>
              <a:ext uri="{FF2B5EF4-FFF2-40B4-BE49-F238E27FC236}">
                <a16:creationId xmlns:a16="http://schemas.microsoft.com/office/drawing/2014/main" xmlns="" id="{58411D6E-4E24-7F49-AC07-B6234CF20877}"/>
              </a:ext>
            </a:extLst>
          </p:cNvPr>
          <p:cNvSpPr/>
          <p:nvPr/>
        </p:nvSpPr>
        <p:spPr>
          <a:xfrm>
            <a:off x="3130853" y="-50800"/>
            <a:ext cx="5241371" cy="523220"/>
          </a:xfrm>
          <a:prstGeom prst="rect">
            <a:avLst/>
          </a:prstGeom>
        </p:spPr>
        <p:txBody>
          <a:bodyPr wrap="none">
            <a:spAutoFit/>
          </a:bodyPr>
          <a:lstStyle/>
          <a:p>
            <a:r>
              <a:rPr lang="en-US" sz="2800" b="1" dirty="0"/>
              <a:t>Standardization of addresses</a:t>
            </a:r>
            <a:endParaRPr lang="en-US" sz="2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357413" y="174172"/>
            <a:ext cx="11616873" cy="6553200"/>
          </a:xfrm>
        </p:spPr>
        <p:txBody>
          <a:bodyPr>
            <a:normAutofit fontScale="92500"/>
          </a:bodyPr>
          <a:lstStyle/>
          <a:p>
            <a:pPr>
              <a:buNone/>
            </a:pPr>
            <a:endParaRPr lang="en-US" sz="300" dirty="0"/>
          </a:p>
          <a:p>
            <a:pPr algn="just"/>
            <a:r>
              <a:rPr lang="en-US" sz="2000" dirty="0"/>
              <a:t>The CEO/DEO may include the other fields in the mandatory category as prevalent in the State/District. </a:t>
            </a:r>
          </a:p>
          <a:p>
            <a:pPr algn="just"/>
            <a:r>
              <a:rPr lang="en-US" sz="2000" dirty="0"/>
              <a:t>Where no House no. as given by the Panchayat/ Municipal Authorities is available, the notional number will be given in the roll. </a:t>
            </a:r>
          </a:p>
          <a:p>
            <a:r>
              <a:rPr lang="en-US" sz="2000" dirty="0"/>
              <a:t>The electors will be arranged in the roll in sequence, according to the House no. (and Floor no. of the building).				</a:t>
            </a:r>
          </a:p>
          <a:p>
            <a:pPr algn="just"/>
            <a:r>
              <a:rPr lang="en-US" sz="2000" dirty="0"/>
              <a:t>While creating a new polling station or re-organizing the existing polling stations by creating/merging/ attaching sections to the adjacent polling stations, the fulfillment of following conditions should be ensured:</a:t>
            </a:r>
          </a:p>
          <a:p>
            <a:pPr marL="800100" lvl="1" indent="-342900">
              <a:buFont typeface="+mj-lt"/>
              <a:buAutoNum type="arabicPeriod"/>
            </a:pPr>
            <a:r>
              <a:rPr lang="en-US" sz="2600" dirty="0"/>
              <a:t>	</a:t>
            </a:r>
            <a:r>
              <a:rPr lang="en-US" sz="2200" dirty="0"/>
              <a:t>No family is broken and all the family members are kept in the same section and at the same place,</a:t>
            </a:r>
          </a:p>
          <a:p>
            <a:pPr marL="800100" lvl="1" indent="-342900">
              <a:buFont typeface="+mj-lt"/>
              <a:buAutoNum type="arabicPeriod"/>
            </a:pPr>
            <a:r>
              <a:rPr lang="en-US" sz="2400" dirty="0"/>
              <a:t>Electors residing in a building are enrolled in the same part,</a:t>
            </a:r>
          </a:p>
          <a:p>
            <a:pPr marL="800100" lvl="1" indent="-342900">
              <a:buFont typeface="+mj-lt"/>
              <a:buAutoNum type="arabicPeriod"/>
            </a:pPr>
            <a:r>
              <a:rPr lang="en-US" sz="2400" dirty="0"/>
              <a:t>As far as possible electors residing in a Street are enrolled in the same part, and</a:t>
            </a:r>
          </a:p>
          <a:p>
            <a:pPr marL="800100" lvl="1" indent="-342900">
              <a:buFont typeface="+mj-lt"/>
              <a:buAutoNum type="arabicPeriod"/>
            </a:pPr>
            <a:r>
              <a:rPr lang="en-US" sz="2400" dirty="0"/>
              <a:t>The electors of so merged/attached polling station are not required to travel for more than two Kilometer distance and to cross any natural barriers.</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3"/>
            <p:extLst>
              <p:ext uri="{D42A27DB-BD31-4B8C-83A1-F6EECF244321}">
                <p14:modId xmlns:p14="http://schemas.microsoft.com/office/powerpoint/2010/main" xmlns="" val="70709523"/>
              </p:ext>
            </p:extLst>
          </p:nvPr>
        </p:nvGraphicFramePr>
        <p:xfrm>
          <a:off x="0" y="0"/>
          <a:ext cx="12192001" cy="6960313"/>
        </p:xfrm>
        <a:graphic>
          <a:graphicData uri="http://schemas.openxmlformats.org/drawingml/2006/table">
            <a:tbl>
              <a:tblPr firstRow="1" bandRow="1">
                <a:tableStyleId>{5C22544A-7EE6-4342-B048-85BDC9FD1C3A}</a:tableStyleId>
              </a:tblPr>
              <a:tblGrid>
                <a:gridCol w="590547">
                  <a:extLst>
                    <a:ext uri="{9D8B030D-6E8A-4147-A177-3AD203B41FA5}">
                      <a16:colId xmlns:a16="http://schemas.microsoft.com/office/drawing/2014/main" xmlns="" val="20000"/>
                    </a:ext>
                  </a:extLst>
                </a:gridCol>
                <a:gridCol w="8530876">
                  <a:extLst>
                    <a:ext uri="{9D8B030D-6E8A-4147-A177-3AD203B41FA5}">
                      <a16:colId xmlns:a16="http://schemas.microsoft.com/office/drawing/2014/main" xmlns="" val="20001"/>
                    </a:ext>
                  </a:extLst>
                </a:gridCol>
                <a:gridCol w="3070578">
                  <a:extLst>
                    <a:ext uri="{9D8B030D-6E8A-4147-A177-3AD203B41FA5}">
                      <a16:colId xmlns:a16="http://schemas.microsoft.com/office/drawing/2014/main" xmlns="" val="20002"/>
                    </a:ext>
                  </a:extLst>
                </a:gridCol>
              </a:tblGrid>
              <a:tr h="249892">
                <a:tc>
                  <a:txBody>
                    <a:bodyPr/>
                    <a:lstStyle/>
                    <a:p>
                      <a:pPr marL="0" marR="0">
                        <a:lnSpc>
                          <a:spcPct val="150000"/>
                        </a:lnSpc>
                        <a:spcBef>
                          <a:spcPts val="0"/>
                        </a:spcBef>
                        <a:spcAft>
                          <a:spcPts val="0"/>
                        </a:spcAft>
                      </a:pPr>
                      <a:r>
                        <a:rPr lang="en-US" sz="1600" b="1" dirty="0">
                          <a:latin typeface="Times New Roman"/>
                          <a:ea typeface="Calibri"/>
                          <a:cs typeface="Times New Roman"/>
                        </a:rPr>
                        <a:t>Sl. No.</a:t>
                      </a:r>
                      <a:endParaRPr lang="en-US" sz="1600" dirty="0">
                        <a:latin typeface="Calibri"/>
                        <a:ea typeface="Calibri"/>
                        <a:cs typeface="Times New Roman"/>
                      </a:endParaRPr>
                    </a:p>
                  </a:txBody>
                  <a:tcPr marL="68580" marR="68580" marT="0" marB="0"/>
                </a:tc>
                <a:tc>
                  <a:txBody>
                    <a:bodyPr/>
                    <a:lstStyle/>
                    <a:p>
                      <a:pPr marL="0" marR="0" algn="ctr">
                        <a:lnSpc>
                          <a:spcPct val="150000"/>
                        </a:lnSpc>
                        <a:spcBef>
                          <a:spcPts val="0"/>
                        </a:spcBef>
                        <a:spcAft>
                          <a:spcPts val="0"/>
                        </a:spcAft>
                      </a:pPr>
                      <a:r>
                        <a:rPr lang="en-US" sz="2400" b="1" dirty="0">
                          <a:latin typeface="Times New Roman"/>
                          <a:ea typeface="Calibri"/>
                          <a:cs typeface="Times New Roman"/>
                        </a:rPr>
                        <a:t>Activity</a:t>
                      </a:r>
                      <a:endParaRPr lang="en-US" sz="2400" dirty="0">
                        <a:latin typeface="Calibri"/>
                        <a:ea typeface="Calibri"/>
                        <a:cs typeface="Times New Roman"/>
                      </a:endParaRPr>
                    </a:p>
                  </a:txBody>
                  <a:tcPr marL="68580" marR="68580" marT="0" marB="0"/>
                </a:tc>
                <a:tc>
                  <a:txBody>
                    <a:bodyPr/>
                    <a:lstStyle/>
                    <a:p>
                      <a:pPr marL="0" marR="0" algn="ctr">
                        <a:lnSpc>
                          <a:spcPct val="150000"/>
                        </a:lnSpc>
                        <a:spcBef>
                          <a:spcPts val="0"/>
                        </a:spcBef>
                        <a:spcAft>
                          <a:spcPts val="0"/>
                        </a:spcAft>
                      </a:pPr>
                      <a:r>
                        <a:rPr lang="en-US" sz="2400" b="1" dirty="0">
                          <a:latin typeface="Times New Roman"/>
                          <a:ea typeface="Calibri"/>
                          <a:cs typeface="Times New Roman"/>
                        </a:rPr>
                        <a:t>Period</a:t>
                      </a:r>
                      <a:endParaRPr lang="en-US" sz="2400" dirty="0">
                        <a:latin typeface="Calibri"/>
                        <a:ea typeface="Calibri"/>
                        <a:cs typeface="Times New Roman"/>
                      </a:endParaRPr>
                    </a:p>
                  </a:txBody>
                  <a:tcPr marL="68580" marR="68580" marT="0" marB="0"/>
                </a:tc>
                <a:extLst>
                  <a:ext uri="{0D108BD9-81ED-4DB2-BD59-A6C34878D82A}">
                    <a16:rowId xmlns:a16="http://schemas.microsoft.com/office/drawing/2014/main" xmlns="" val="10000"/>
                  </a:ext>
                </a:extLst>
              </a:tr>
              <a:tr h="529032">
                <a:tc>
                  <a:txBody>
                    <a:bodyPr/>
                    <a:lstStyle/>
                    <a:p>
                      <a:pPr marL="0" marR="0">
                        <a:lnSpc>
                          <a:spcPct val="150000"/>
                        </a:lnSpc>
                        <a:spcBef>
                          <a:spcPts val="0"/>
                        </a:spcBef>
                        <a:spcAft>
                          <a:spcPts val="0"/>
                        </a:spcAft>
                      </a:pPr>
                      <a:r>
                        <a:rPr lang="en-US" sz="1800" dirty="0">
                          <a:latin typeface="Times New Roman"/>
                          <a:ea typeface="Calibri"/>
                          <a:cs typeface="Times New Roman"/>
                        </a:rPr>
                        <a:t>1.</a:t>
                      </a:r>
                      <a:endParaRPr lang="en-US" sz="1800" dirty="0">
                        <a:latin typeface="Calibri"/>
                        <a:ea typeface="Calibri"/>
                        <a:cs typeface="Times New Roman"/>
                      </a:endParaRPr>
                    </a:p>
                  </a:txBody>
                  <a:tcPr marL="68580" marR="68580" marT="0" marB="0"/>
                </a:tc>
                <a:tc>
                  <a:txBody>
                    <a:bodyPr/>
                    <a:lstStyle/>
                    <a:p>
                      <a:pPr marL="0" marR="0">
                        <a:lnSpc>
                          <a:spcPct val="150000"/>
                        </a:lnSpc>
                        <a:spcBef>
                          <a:spcPts val="0"/>
                        </a:spcBef>
                        <a:spcAft>
                          <a:spcPts val="0"/>
                        </a:spcAft>
                      </a:pPr>
                      <a:r>
                        <a:rPr lang="en-US" sz="2400" dirty="0">
                          <a:latin typeface="Times New Roman"/>
                          <a:ea typeface="Calibri"/>
                          <a:cs typeface="Times New Roman"/>
                        </a:rPr>
                        <a:t>Publication of Integrated draft electoral roll</a:t>
                      </a:r>
                      <a:endParaRPr lang="en-US" sz="2400" dirty="0">
                        <a:latin typeface="Calibri"/>
                        <a:ea typeface="Calibri"/>
                        <a:cs typeface="Times New Roman"/>
                      </a:endParaRPr>
                    </a:p>
                  </a:txBody>
                  <a:tcPr marL="68580" marR="68580" marT="0" marB="0"/>
                </a:tc>
                <a:tc>
                  <a:txBody>
                    <a:bodyPr/>
                    <a:lstStyle/>
                    <a:p>
                      <a:pPr marL="0" marR="0">
                        <a:lnSpc>
                          <a:spcPct val="150000"/>
                        </a:lnSpc>
                        <a:spcBef>
                          <a:spcPts val="0"/>
                        </a:spcBef>
                        <a:spcAft>
                          <a:spcPts val="0"/>
                        </a:spcAft>
                      </a:pPr>
                      <a:r>
                        <a:rPr lang="en-US" sz="1800" dirty="0">
                          <a:latin typeface="Times New Roman"/>
                          <a:ea typeface="Calibri"/>
                          <a:cs typeface="Times New Roman"/>
                        </a:rPr>
                        <a:t>15.10.2019 (Tuesday)</a:t>
                      </a:r>
                      <a:endParaRPr lang="en-US" sz="1800" dirty="0">
                        <a:latin typeface="Calibri"/>
                        <a:ea typeface="Calibri"/>
                        <a:cs typeface="Times New Roman"/>
                      </a:endParaRPr>
                    </a:p>
                  </a:txBody>
                  <a:tcPr marL="68580" marR="68580" marT="0" marB="0"/>
                </a:tc>
                <a:extLst>
                  <a:ext uri="{0D108BD9-81ED-4DB2-BD59-A6C34878D82A}">
                    <a16:rowId xmlns:a16="http://schemas.microsoft.com/office/drawing/2014/main" xmlns="" val="3209510706"/>
                  </a:ext>
                </a:extLst>
              </a:tr>
              <a:tr h="529032">
                <a:tc>
                  <a:txBody>
                    <a:bodyPr/>
                    <a:lstStyle/>
                    <a:p>
                      <a:pPr marL="0" marR="0">
                        <a:lnSpc>
                          <a:spcPct val="150000"/>
                        </a:lnSpc>
                        <a:spcBef>
                          <a:spcPts val="0"/>
                        </a:spcBef>
                        <a:spcAft>
                          <a:spcPts val="0"/>
                        </a:spcAft>
                      </a:pPr>
                      <a:r>
                        <a:rPr lang="en-US" sz="1800" dirty="0">
                          <a:latin typeface="Times New Roman"/>
                          <a:ea typeface="Calibri"/>
                          <a:cs typeface="Times New Roman"/>
                        </a:rPr>
                        <a:t>2.</a:t>
                      </a:r>
                      <a:endParaRPr lang="en-US" sz="1800" dirty="0">
                        <a:latin typeface="Calibri"/>
                        <a:ea typeface="Calibri"/>
                        <a:cs typeface="Times New Roman"/>
                      </a:endParaRPr>
                    </a:p>
                  </a:txBody>
                  <a:tcPr marL="68580" marR="68580" marT="0" marB="0"/>
                </a:tc>
                <a:tc>
                  <a:txBody>
                    <a:bodyPr/>
                    <a:lstStyle/>
                    <a:p>
                      <a:pPr marL="0" marR="0">
                        <a:lnSpc>
                          <a:spcPct val="150000"/>
                        </a:lnSpc>
                        <a:spcBef>
                          <a:spcPts val="0"/>
                        </a:spcBef>
                        <a:spcAft>
                          <a:spcPts val="0"/>
                        </a:spcAft>
                      </a:pPr>
                      <a:r>
                        <a:rPr lang="en-US" sz="2400" dirty="0">
                          <a:latin typeface="Times New Roman"/>
                          <a:ea typeface="Calibri"/>
                          <a:cs typeface="Times New Roman"/>
                        </a:rPr>
                        <a:t>Period for filing claims &amp; objections</a:t>
                      </a:r>
                      <a:endParaRPr lang="en-US" sz="2400" dirty="0">
                        <a:latin typeface="Calibri"/>
                        <a:ea typeface="Calibri"/>
                        <a:cs typeface="Times New Roman"/>
                      </a:endParaRPr>
                    </a:p>
                  </a:txBody>
                  <a:tcPr marL="68580" marR="68580" marT="0" marB="0"/>
                </a:tc>
                <a:tc>
                  <a:txBody>
                    <a:bodyPr/>
                    <a:lstStyle/>
                    <a:p>
                      <a:pPr marL="0" marR="0">
                        <a:lnSpc>
                          <a:spcPct val="150000"/>
                        </a:lnSpc>
                        <a:spcBef>
                          <a:spcPts val="0"/>
                        </a:spcBef>
                        <a:spcAft>
                          <a:spcPts val="0"/>
                        </a:spcAft>
                      </a:pPr>
                      <a:r>
                        <a:rPr lang="en-US" sz="1800" dirty="0">
                          <a:latin typeface="Times New Roman"/>
                          <a:ea typeface="Calibri"/>
                          <a:cs typeface="Times New Roman"/>
                        </a:rPr>
                        <a:t>15.10.2019 (Tuesday) to </a:t>
                      </a:r>
                      <a:endParaRPr lang="en-US" sz="1800" dirty="0">
                        <a:latin typeface="Calibri"/>
                        <a:ea typeface="Calibri"/>
                        <a:cs typeface="Times New Roman"/>
                      </a:endParaRPr>
                    </a:p>
                    <a:p>
                      <a:pPr marL="0" marR="0">
                        <a:lnSpc>
                          <a:spcPct val="150000"/>
                        </a:lnSpc>
                        <a:spcBef>
                          <a:spcPts val="0"/>
                        </a:spcBef>
                        <a:spcAft>
                          <a:spcPts val="0"/>
                        </a:spcAft>
                      </a:pPr>
                      <a:r>
                        <a:rPr lang="en-US" sz="1800" dirty="0">
                          <a:latin typeface="Times New Roman"/>
                          <a:ea typeface="Calibri"/>
                          <a:cs typeface="Times New Roman"/>
                        </a:rPr>
                        <a:t>30.11.2019(Saturday)</a:t>
                      </a:r>
                      <a:endParaRPr lang="en-US" sz="1800" dirty="0">
                        <a:latin typeface="Calibri"/>
                        <a:ea typeface="Calibri"/>
                        <a:cs typeface="Times New Roman"/>
                      </a:endParaRPr>
                    </a:p>
                  </a:txBody>
                  <a:tcPr marL="68580" marR="68580" marT="0" marB="0"/>
                </a:tc>
                <a:extLst>
                  <a:ext uri="{0D108BD9-81ED-4DB2-BD59-A6C34878D82A}">
                    <a16:rowId xmlns:a16="http://schemas.microsoft.com/office/drawing/2014/main" xmlns="" val="2072535174"/>
                  </a:ext>
                </a:extLst>
              </a:tr>
              <a:tr h="529032">
                <a:tc>
                  <a:txBody>
                    <a:bodyPr/>
                    <a:lstStyle/>
                    <a:p>
                      <a:pPr marL="0" marR="0">
                        <a:lnSpc>
                          <a:spcPct val="150000"/>
                        </a:lnSpc>
                        <a:spcBef>
                          <a:spcPts val="0"/>
                        </a:spcBef>
                        <a:spcAft>
                          <a:spcPts val="0"/>
                        </a:spcAft>
                      </a:pPr>
                      <a:r>
                        <a:rPr lang="en-US" sz="1800" dirty="0">
                          <a:latin typeface="Times New Roman"/>
                          <a:ea typeface="Calibri"/>
                          <a:cs typeface="Times New Roman"/>
                        </a:rPr>
                        <a:t>3.</a:t>
                      </a:r>
                      <a:endParaRPr lang="en-US" sz="1800" dirty="0">
                        <a:latin typeface="Calibri"/>
                        <a:ea typeface="Calibri"/>
                        <a:cs typeface="Times New Roman"/>
                      </a:endParaRPr>
                    </a:p>
                  </a:txBody>
                  <a:tcPr marL="68580" marR="68580" marT="0" marB="0"/>
                </a:tc>
                <a:tc rowSpan="2">
                  <a:txBody>
                    <a:bodyPr/>
                    <a:lstStyle/>
                    <a:p>
                      <a:pPr marL="0" marR="0">
                        <a:lnSpc>
                          <a:spcPct val="150000"/>
                        </a:lnSpc>
                        <a:spcBef>
                          <a:spcPts val="0"/>
                        </a:spcBef>
                        <a:spcAft>
                          <a:spcPts val="0"/>
                        </a:spcAft>
                      </a:pPr>
                      <a:r>
                        <a:rPr lang="en-US" sz="2400" dirty="0">
                          <a:latin typeface="Times New Roman"/>
                          <a:ea typeface="Calibri"/>
                          <a:cs typeface="Times New Roman"/>
                        </a:rPr>
                        <a:t>Special campaign dates</a:t>
                      </a:r>
                      <a:endParaRPr lang="en-US" sz="2400" dirty="0">
                        <a:latin typeface="Calibri"/>
                        <a:ea typeface="Calibri"/>
                        <a:cs typeface="Times New Roman"/>
                      </a:endParaRPr>
                    </a:p>
                  </a:txBody>
                  <a:tcPr marL="68580" marR="68580" marT="0" marB="0"/>
                </a:tc>
                <a:tc>
                  <a:txBody>
                    <a:bodyPr/>
                    <a:lstStyle/>
                    <a:p>
                      <a:pPr marL="0" marR="0">
                        <a:lnSpc>
                          <a:spcPct val="150000"/>
                        </a:lnSpc>
                        <a:spcBef>
                          <a:spcPts val="0"/>
                        </a:spcBef>
                        <a:spcAft>
                          <a:spcPts val="0"/>
                        </a:spcAft>
                      </a:pPr>
                      <a:r>
                        <a:rPr lang="en-US" sz="1800" dirty="0">
                          <a:latin typeface="Times New Roman"/>
                          <a:ea typeface="Calibri"/>
                          <a:cs typeface="Times New Roman"/>
                        </a:rPr>
                        <a:t>02.11.2019 (Saturday) &amp;</a:t>
                      </a:r>
                      <a:endParaRPr lang="en-US" sz="1800" dirty="0">
                        <a:latin typeface="Calibri"/>
                        <a:ea typeface="Calibri"/>
                        <a:cs typeface="Times New Roman"/>
                      </a:endParaRPr>
                    </a:p>
                    <a:p>
                      <a:pPr marL="0" marR="0">
                        <a:lnSpc>
                          <a:spcPct val="150000"/>
                        </a:lnSpc>
                        <a:spcBef>
                          <a:spcPts val="0"/>
                        </a:spcBef>
                        <a:spcAft>
                          <a:spcPts val="0"/>
                        </a:spcAft>
                      </a:pPr>
                      <a:r>
                        <a:rPr lang="en-US" sz="1800" dirty="0">
                          <a:latin typeface="Times New Roman"/>
                          <a:ea typeface="Calibri"/>
                          <a:cs typeface="Times New Roman"/>
                        </a:rPr>
                        <a:t>03.11.2019 (Sunday)</a:t>
                      </a:r>
                      <a:endParaRPr lang="en-US" sz="1800" dirty="0">
                        <a:latin typeface="Calibri"/>
                        <a:ea typeface="Calibri"/>
                        <a:cs typeface="Times New Roman"/>
                      </a:endParaRPr>
                    </a:p>
                  </a:txBody>
                  <a:tcPr marL="68580" marR="68580" marT="0" marB="0"/>
                </a:tc>
                <a:extLst>
                  <a:ext uri="{0D108BD9-81ED-4DB2-BD59-A6C34878D82A}">
                    <a16:rowId xmlns:a16="http://schemas.microsoft.com/office/drawing/2014/main" xmlns="" val="1840217375"/>
                  </a:ext>
                </a:extLst>
              </a:tr>
              <a:tr h="529032">
                <a:tc>
                  <a:txBody>
                    <a:bodyPr/>
                    <a:lstStyle/>
                    <a:p>
                      <a:endParaRPr lang="en-US" sz="1800" dirty="0"/>
                    </a:p>
                  </a:txBody>
                  <a:tcPr/>
                </a:tc>
                <a:tc vMerge="1">
                  <a:txBody>
                    <a:bodyPr/>
                    <a:lstStyle/>
                    <a:p>
                      <a:endParaRPr lang="en-US"/>
                    </a:p>
                  </a:txBody>
                  <a:tcPr/>
                </a:tc>
                <a:tc>
                  <a:txBody>
                    <a:bodyPr/>
                    <a:lstStyle/>
                    <a:p>
                      <a:pPr marL="0" marR="0">
                        <a:lnSpc>
                          <a:spcPct val="150000"/>
                        </a:lnSpc>
                        <a:spcBef>
                          <a:spcPts val="0"/>
                        </a:spcBef>
                        <a:spcAft>
                          <a:spcPts val="0"/>
                        </a:spcAft>
                      </a:pPr>
                      <a:r>
                        <a:rPr lang="en-US" sz="1800" dirty="0">
                          <a:latin typeface="Times New Roman"/>
                          <a:ea typeface="Calibri"/>
                          <a:cs typeface="Times New Roman"/>
                        </a:rPr>
                        <a:t>09.11.2019 (Saturday) &amp;</a:t>
                      </a:r>
                      <a:endParaRPr lang="en-US" sz="1800" dirty="0">
                        <a:latin typeface="Calibri"/>
                        <a:ea typeface="Calibri"/>
                        <a:cs typeface="Times New Roman"/>
                      </a:endParaRPr>
                    </a:p>
                    <a:p>
                      <a:pPr marL="0" marR="0">
                        <a:lnSpc>
                          <a:spcPct val="150000"/>
                        </a:lnSpc>
                        <a:spcBef>
                          <a:spcPts val="0"/>
                        </a:spcBef>
                        <a:spcAft>
                          <a:spcPts val="0"/>
                        </a:spcAft>
                      </a:pPr>
                      <a:r>
                        <a:rPr lang="en-US" sz="1800" b="1" dirty="0">
                          <a:latin typeface="Times New Roman"/>
                          <a:ea typeface="Calibri"/>
                          <a:cs typeface="Times New Roman"/>
                        </a:rPr>
                        <a:t>10.11.2019 (Sunday)</a:t>
                      </a:r>
                      <a:endParaRPr lang="en-US" sz="1800" dirty="0">
                        <a:latin typeface="Calibri"/>
                        <a:ea typeface="Calibri"/>
                        <a:cs typeface="Times New Roman"/>
                      </a:endParaRPr>
                    </a:p>
                  </a:txBody>
                  <a:tcPr marL="68580" marR="68580" marT="0" marB="0"/>
                </a:tc>
                <a:extLst>
                  <a:ext uri="{0D108BD9-81ED-4DB2-BD59-A6C34878D82A}">
                    <a16:rowId xmlns:a16="http://schemas.microsoft.com/office/drawing/2014/main" xmlns="" val="10001"/>
                  </a:ext>
                </a:extLst>
              </a:tr>
              <a:tr h="824969">
                <a:tc>
                  <a:txBody>
                    <a:bodyPr/>
                    <a:lstStyle/>
                    <a:p>
                      <a:pPr marL="0" marR="0">
                        <a:lnSpc>
                          <a:spcPct val="150000"/>
                        </a:lnSpc>
                        <a:spcBef>
                          <a:spcPts val="0"/>
                        </a:spcBef>
                        <a:spcAft>
                          <a:spcPts val="0"/>
                        </a:spcAft>
                      </a:pPr>
                      <a:r>
                        <a:rPr lang="en-US" sz="1800" dirty="0">
                          <a:latin typeface="Times New Roman"/>
                          <a:ea typeface="Calibri"/>
                          <a:cs typeface="Times New Roman"/>
                        </a:rPr>
                        <a:t>4.</a:t>
                      </a:r>
                      <a:endParaRPr lang="en-US" sz="1800" dirty="0">
                        <a:latin typeface="Calibri"/>
                        <a:ea typeface="Calibri"/>
                        <a:cs typeface="Times New Roman"/>
                      </a:endParaRPr>
                    </a:p>
                  </a:txBody>
                  <a:tcPr marL="68580" marR="68580" marT="0" marB="0"/>
                </a:tc>
                <a:tc>
                  <a:txBody>
                    <a:bodyPr/>
                    <a:lstStyle/>
                    <a:p>
                      <a:pPr marL="0" marR="0">
                        <a:lnSpc>
                          <a:spcPct val="150000"/>
                        </a:lnSpc>
                        <a:spcBef>
                          <a:spcPts val="0"/>
                        </a:spcBef>
                        <a:spcAft>
                          <a:spcPts val="0"/>
                        </a:spcAft>
                      </a:pPr>
                      <a:r>
                        <a:rPr lang="en-US" sz="2400" dirty="0">
                          <a:latin typeface="Times New Roman"/>
                          <a:ea typeface="Calibri"/>
                          <a:cs typeface="Times New Roman"/>
                        </a:rPr>
                        <a:t>Checking of health parameters and obtaining Commission’s permission for final publication</a:t>
                      </a:r>
                      <a:endParaRPr lang="en-US" sz="2400" dirty="0">
                        <a:latin typeface="Calibri"/>
                        <a:ea typeface="Calibri"/>
                        <a:cs typeface="Times New Roman"/>
                      </a:endParaRPr>
                    </a:p>
                  </a:txBody>
                  <a:tcPr marL="68580" marR="68580" marT="0" marB="0"/>
                </a:tc>
                <a:tc>
                  <a:txBody>
                    <a:bodyPr/>
                    <a:lstStyle/>
                    <a:p>
                      <a:pPr marL="0" marR="0">
                        <a:lnSpc>
                          <a:spcPct val="150000"/>
                        </a:lnSpc>
                        <a:spcBef>
                          <a:spcPts val="0"/>
                        </a:spcBef>
                        <a:spcAft>
                          <a:spcPts val="0"/>
                        </a:spcAft>
                      </a:pPr>
                      <a:r>
                        <a:rPr lang="en-US" sz="1800" dirty="0">
                          <a:latin typeface="Times New Roman"/>
                          <a:ea typeface="Calibri"/>
                          <a:cs typeface="Times New Roman"/>
                        </a:rPr>
                        <a:t>By 25.12.2019(Wednesday)</a:t>
                      </a:r>
                      <a:endParaRPr lang="en-US" sz="1800" dirty="0">
                        <a:latin typeface="Calibri"/>
                        <a:ea typeface="Calibri"/>
                        <a:cs typeface="Times New Roman"/>
                      </a:endParaRPr>
                    </a:p>
                  </a:txBody>
                  <a:tcPr marL="68580" marR="68580" marT="0" marB="0"/>
                </a:tc>
                <a:extLst>
                  <a:ext uri="{0D108BD9-81ED-4DB2-BD59-A6C34878D82A}">
                    <a16:rowId xmlns:a16="http://schemas.microsoft.com/office/drawing/2014/main" xmlns="" val="10002"/>
                  </a:ext>
                </a:extLst>
              </a:tr>
              <a:tr h="529032">
                <a:tc>
                  <a:txBody>
                    <a:bodyPr/>
                    <a:lstStyle/>
                    <a:p>
                      <a:pPr marL="0" marR="0">
                        <a:lnSpc>
                          <a:spcPct val="150000"/>
                        </a:lnSpc>
                        <a:spcBef>
                          <a:spcPts val="0"/>
                        </a:spcBef>
                        <a:spcAft>
                          <a:spcPts val="0"/>
                        </a:spcAft>
                      </a:pPr>
                      <a:r>
                        <a:rPr lang="en-US" sz="1800" dirty="0">
                          <a:latin typeface="Times New Roman"/>
                          <a:ea typeface="Calibri"/>
                          <a:cs typeface="Times New Roman"/>
                        </a:rPr>
                        <a:t>5.</a:t>
                      </a:r>
                      <a:endParaRPr lang="en-US" sz="1800" dirty="0">
                        <a:latin typeface="Calibri"/>
                        <a:ea typeface="Calibri"/>
                        <a:cs typeface="Times New Roman"/>
                      </a:endParaRPr>
                    </a:p>
                  </a:txBody>
                  <a:tcPr marL="68580" marR="68580" marT="0" marB="0"/>
                </a:tc>
                <a:tc>
                  <a:txBody>
                    <a:bodyPr/>
                    <a:lstStyle/>
                    <a:p>
                      <a:pPr marL="0" marR="0">
                        <a:lnSpc>
                          <a:spcPct val="150000"/>
                        </a:lnSpc>
                        <a:spcBef>
                          <a:spcPts val="0"/>
                        </a:spcBef>
                        <a:spcAft>
                          <a:spcPts val="0"/>
                        </a:spcAft>
                      </a:pPr>
                      <a:r>
                        <a:rPr lang="en-US" sz="2400">
                          <a:latin typeface="Times New Roman"/>
                          <a:ea typeface="Calibri"/>
                          <a:cs typeface="Times New Roman"/>
                        </a:rPr>
                        <a:t>Updating database and printing of supplements</a:t>
                      </a:r>
                      <a:endParaRPr lang="en-US" sz="24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pPr>
                      <a:r>
                        <a:rPr lang="en-US" sz="1800" dirty="0">
                          <a:latin typeface="Times New Roman"/>
                          <a:ea typeface="Calibri"/>
                          <a:cs typeface="Times New Roman"/>
                        </a:rPr>
                        <a:t>By 31.12.2019(Tuesday)</a:t>
                      </a:r>
                      <a:endParaRPr lang="en-US" sz="1800" dirty="0">
                        <a:latin typeface="Calibri"/>
                        <a:ea typeface="Calibri"/>
                        <a:cs typeface="Times New Roman"/>
                      </a:endParaRPr>
                    </a:p>
                  </a:txBody>
                  <a:tcPr marL="68580" marR="68580" marT="0" marB="0"/>
                </a:tc>
                <a:extLst>
                  <a:ext uri="{0D108BD9-81ED-4DB2-BD59-A6C34878D82A}">
                    <a16:rowId xmlns:a16="http://schemas.microsoft.com/office/drawing/2014/main" xmlns="" val="10003"/>
                  </a:ext>
                </a:extLst>
              </a:tr>
              <a:tr h="1565353">
                <a:tc>
                  <a:txBody>
                    <a:bodyPr/>
                    <a:lstStyle/>
                    <a:p>
                      <a:pPr marL="0" marR="0">
                        <a:lnSpc>
                          <a:spcPct val="150000"/>
                        </a:lnSpc>
                        <a:spcBef>
                          <a:spcPts val="0"/>
                        </a:spcBef>
                        <a:spcAft>
                          <a:spcPts val="0"/>
                        </a:spcAft>
                      </a:pPr>
                      <a:r>
                        <a:rPr lang="en-US" sz="1800" dirty="0">
                          <a:latin typeface="Times New Roman"/>
                          <a:ea typeface="Calibri"/>
                          <a:cs typeface="Times New Roman"/>
                        </a:rPr>
                        <a:t>6.</a:t>
                      </a:r>
                      <a:endParaRPr lang="en-US" sz="1800" dirty="0">
                        <a:latin typeface="Calibri"/>
                        <a:ea typeface="Calibri"/>
                        <a:cs typeface="Times New Roman"/>
                      </a:endParaRPr>
                    </a:p>
                  </a:txBody>
                  <a:tcPr marL="68580" marR="68580" marT="0" marB="0"/>
                </a:tc>
                <a:tc>
                  <a:txBody>
                    <a:bodyPr/>
                    <a:lstStyle/>
                    <a:p>
                      <a:pPr marL="0" marR="0">
                        <a:lnSpc>
                          <a:spcPct val="150000"/>
                        </a:lnSpc>
                        <a:spcBef>
                          <a:spcPts val="0"/>
                        </a:spcBef>
                        <a:spcAft>
                          <a:spcPts val="0"/>
                        </a:spcAft>
                      </a:pPr>
                      <a:r>
                        <a:rPr lang="en-US" sz="2400" dirty="0">
                          <a:latin typeface="Times New Roman"/>
                          <a:ea typeface="Calibri"/>
                          <a:cs typeface="Times New Roman"/>
                        </a:rPr>
                        <a:t>Final publication of electoral roll</a:t>
                      </a:r>
                      <a:endParaRPr lang="en-US" sz="2400" dirty="0">
                        <a:latin typeface="Calibri"/>
                        <a:ea typeface="Calibri"/>
                        <a:cs typeface="Times New Roman"/>
                      </a:endParaRPr>
                    </a:p>
                  </a:txBody>
                  <a:tcPr marL="68580" marR="68580" marT="0" marB="0"/>
                </a:tc>
                <a:tc>
                  <a:txBody>
                    <a:bodyPr/>
                    <a:lstStyle/>
                    <a:p>
                      <a:pPr marL="0" marR="0">
                        <a:lnSpc>
                          <a:spcPct val="150000"/>
                        </a:lnSpc>
                        <a:spcBef>
                          <a:spcPts val="0"/>
                        </a:spcBef>
                        <a:spcAft>
                          <a:spcPts val="0"/>
                        </a:spcAft>
                      </a:pPr>
                      <a:r>
                        <a:rPr lang="en-US" sz="1800" dirty="0">
                          <a:latin typeface="Times New Roman"/>
                          <a:ea typeface="Calibri"/>
                          <a:cs typeface="Times New Roman"/>
                        </a:rPr>
                        <a:t>01.01.2020(Wednesday) to 15.01.2020 (Wednesday) as decided by the Commission.</a:t>
                      </a:r>
                      <a:endParaRPr lang="en-US" sz="1800" dirty="0">
                        <a:latin typeface="Calibri"/>
                        <a:ea typeface="Calibri"/>
                        <a:cs typeface="Times New Roman"/>
                      </a:endParaRPr>
                    </a:p>
                  </a:txBody>
                  <a:tcPr marL="68580" marR="68580" marT="0" marB="0"/>
                </a:tc>
                <a:extLst>
                  <a:ext uri="{0D108BD9-81ED-4DB2-BD59-A6C34878D82A}">
                    <a16:rowId xmlns:a16="http://schemas.microsoft.com/office/drawing/2014/main" xmlns="" val="10004"/>
                  </a:ext>
                </a:extLst>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266700" y="241300"/>
            <a:ext cx="11544300" cy="6616700"/>
          </a:xfrm>
        </p:spPr>
        <p:txBody>
          <a:bodyPr>
            <a:normAutofit fontScale="92500" lnSpcReduction="10000"/>
          </a:bodyPr>
          <a:lstStyle/>
          <a:p>
            <a:pPr>
              <a:buNone/>
            </a:pPr>
            <a:r>
              <a:rPr lang="en-US" sz="2400" b="1" dirty="0"/>
              <a:t>Draft Publication:</a:t>
            </a:r>
          </a:p>
          <a:p>
            <a:pPr algn="just">
              <a:buNone/>
            </a:pPr>
            <a:r>
              <a:rPr lang="en-US" sz="2200" b="1" dirty="0"/>
              <a:t>  	</a:t>
            </a:r>
            <a:r>
              <a:rPr lang="en-US" sz="2200" dirty="0"/>
              <a:t>Before draft publication of electoral roll, the CEO shall take </a:t>
            </a:r>
            <a:r>
              <a:rPr lang="en-US" sz="2200" u="sng" dirty="0"/>
              <a:t>prior written clearance of the Commission for draft publication of the electoral rolls</a:t>
            </a:r>
            <a:r>
              <a:rPr lang="en-US" sz="2200" dirty="0"/>
              <a:t> and Draft publication will be done only after completion of </a:t>
            </a:r>
            <a:r>
              <a:rPr lang="en-US" sz="2200" u="sng" dirty="0"/>
              <a:t>all activities relating to removal of logical errors, 100% coverage of photographs as per Specification and removal of non-standard EPIC and EPIC series are to be completed</a:t>
            </a:r>
            <a:r>
              <a:rPr lang="en-US" sz="3500" dirty="0"/>
              <a:t>.</a:t>
            </a:r>
          </a:p>
          <a:p>
            <a:pPr algn="just">
              <a:buNone/>
            </a:pPr>
            <a:r>
              <a:rPr lang="en-US" sz="2400" u="sng" dirty="0"/>
              <a:t>Integrated Mother Roll to be: </a:t>
            </a:r>
          </a:p>
          <a:p>
            <a:pPr marL="914400" lvl="1" indent="-457200" algn="just">
              <a:buFont typeface="+mj-lt"/>
              <a:buAutoNum type="arabicPeriod"/>
            </a:pPr>
            <a:r>
              <a:rPr lang="en-US" sz="2200" dirty="0"/>
              <a:t>Free from any erroneous entry- 100 images as per Specification &amp; </a:t>
            </a:r>
            <a:r>
              <a:rPr lang="en-US" sz="2200" b="1" u="sng" dirty="0"/>
              <a:t>Standard EPIC No. </a:t>
            </a:r>
          </a:p>
          <a:p>
            <a:pPr marL="914400" lvl="1" indent="-457200" algn="just">
              <a:buFont typeface="+mj-lt"/>
              <a:buAutoNum type="arabicPeriod"/>
            </a:pPr>
            <a:r>
              <a:rPr lang="en-US" sz="2200" dirty="0"/>
              <a:t>All family members together, </a:t>
            </a:r>
          </a:p>
          <a:p>
            <a:pPr marL="914400" lvl="1" indent="-457200" algn="just">
              <a:buFont typeface="+mj-lt"/>
              <a:buAutoNum type="arabicPeriod"/>
            </a:pPr>
            <a:r>
              <a:rPr lang="en-US" sz="2200" dirty="0"/>
              <a:t>Families living in a building and adjacent houses coming in sequence </a:t>
            </a:r>
          </a:p>
          <a:p>
            <a:pPr marL="914400" lvl="1" indent="-457200" algn="just">
              <a:buFont typeface="+mj-lt"/>
              <a:buAutoNum type="arabicPeriod"/>
            </a:pPr>
            <a:r>
              <a:rPr lang="en-US" sz="2200" dirty="0"/>
              <a:t>No Dead/ shifted Elector, </a:t>
            </a:r>
          </a:p>
          <a:p>
            <a:pPr marL="914400" lvl="1" indent="-457200" algn="just">
              <a:buFont typeface="+mj-lt"/>
              <a:buAutoNum type="arabicPeriod"/>
            </a:pPr>
            <a:r>
              <a:rPr lang="en-US" sz="2200" dirty="0"/>
              <a:t>No unenrolled citizen, </a:t>
            </a:r>
          </a:p>
          <a:p>
            <a:pPr marL="914400" lvl="1" indent="-457200" algn="just">
              <a:buFont typeface="+mj-lt"/>
              <a:buAutoNum type="arabicPeriod"/>
            </a:pPr>
            <a:r>
              <a:rPr lang="en-US" sz="2200" b="1" u="sng" dirty="0"/>
              <a:t>No DSE/</a:t>
            </a:r>
            <a:r>
              <a:rPr lang="en-US" sz="2200" b="1" u="sng" dirty="0">
                <a:solidFill>
                  <a:srgbClr val="C00000"/>
                </a:solidFill>
              </a:rPr>
              <a:t>ISE-??? </a:t>
            </a:r>
            <a:r>
              <a:rPr lang="en-US" sz="2200" b="1" u="sng" dirty="0"/>
              <a:t>or Logical Error, </a:t>
            </a:r>
          </a:p>
          <a:p>
            <a:pPr marL="914400" lvl="1" indent="-457200" algn="just">
              <a:buFont typeface="+mj-lt"/>
              <a:buAutoNum type="arabicPeriod"/>
            </a:pPr>
            <a:r>
              <a:rPr lang="en-US" sz="2200" dirty="0"/>
              <a:t>Standardization of address of Sections and Part, </a:t>
            </a:r>
          </a:p>
          <a:p>
            <a:pPr marL="914400" lvl="1" indent="-457200" algn="just">
              <a:buFont typeface="+mj-lt"/>
              <a:buAutoNum type="arabicPeriod"/>
            </a:pPr>
            <a:r>
              <a:rPr lang="en-US" sz="2200" dirty="0"/>
              <a:t>Improved Nazari Naksha, </a:t>
            </a:r>
          </a:p>
          <a:p>
            <a:pPr marL="914400" lvl="1" indent="-457200" algn="just">
              <a:buFont typeface="+mj-lt"/>
              <a:buAutoNum type="arabicPeriod"/>
            </a:pPr>
            <a:r>
              <a:rPr lang="en-US" sz="2200" dirty="0"/>
              <a:t>AMF details with Photos.</a:t>
            </a:r>
          </a:p>
          <a:p>
            <a:pPr algn="just">
              <a:buNone/>
            </a:pP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266699" y="846666"/>
            <a:ext cx="11789833" cy="6011333"/>
          </a:xfrm>
        </p:spPr>
        <p:txBody>
          <a:bodyPr>
            <a:normAutofit/>
          </a:bodyPr>
          <a:lstStyle/>
          <a:p>
            <a:pPr algn="just">
              <a:buFont typeface="Wingdings" pitchFamily="2" charset="2"/>
              <a:buChar char="§"/>
            </a:pPr>
            <a:r>
              <a:rPr lang="en-US" b="1" dirty="0"/>
              <a:t>  </a:t>
            </a:r>
            <a:r>
              <a:rPr lang="en-US" sz="2000" dirty="0"/>
              <a:t>As per rule 16 of the Registration of Electors Rules, 1960, ERO shall prepare lists of claims and objections in form 9,10,11 and 11A and exhibit one copy of such lists on a notice board in the his office. Besides, list of all claims and objections received should be put up on the website of CEO so that citizens are able to see the list and lodge objections with the concerned ERO. In addition to this adequate publicity should be given by CEO to the fact that list of claims and objections is available on his/her website and objections can be raised before the EROs based on this list. This should also be informed to the political parties by holding meetings with them and sending written communication to them.</a:t>
            </a:r>
          </a:p>
          <a:p>
            <a:pPr algn="just">
              <a:buFont typeface="Wingdings" pitchFamily="2" charset="2"/>
              <a:buChar char="§"/>
            </a:pPr>
            <a:r>
              <a:rPr lang="en-US" sz="2000" dirty="0"/>
              <a:t>  List of claims and objections should be made available by ERO to all political parties on weekly basis. For this purpose, the ERO should call a meeting of all political parties on regular interval and personally handover list of claims and objections to them and obtain acknowledgment. It is to be added that the list should be incremental instead of cumulative.</a:t>
            </a:r>
          </a:p>
          <a:p>
            <a:pPr algn="just">
              <a:buFont typeface="Wingdings" pitchFamily="2" charset="2"/>
              <a:buChar char="§"/>
            </a:pPr>
            <a:r>
              <a:rPr lang="en-US" sz="2000" dirty="0">
                <a:solidFill>
                  <a:srgbClr val="C00000"/>
                </a:solidFill>
              </a:rPr>
              <a:t>To share above with BLA, AC, Distt representatives of Political Parties if the details are provided on the NVSP portal-???????</a:t>
            </a:r>
          </a:p>
          <a:p>
            <a:pPr algn="just">
              <a:buNone/>
            </a:pPr>
            <a:endParaRPr lang="en-US" dirty="0"/>
          </a:p>
        </p:txBody>
      </p:sp>
      <p:sp>
        <p:nvSpPr>
          <p:cNvPr id="2" name="Rectangle 1">
            <a:extLst>
              <a:ext uri="{FF2B5EF4-FFF2-40B4-BE49-F238E27FC236}">
                <a16:creationId xmlns:a16="http://schemas.microsoft.com/office/drawing/2014/main" xmlns="" id="{9D8E354A-45BB-864A-B750-F85FA8BE555F}"/>
              </a:ext>
            </a:extLst>
          </p:cNvPr>
          <p:cNvSpPr/>
          <p:nvPr/>
        </p:nvSpPr>
        <p:spPr>
          <a:xfrm>
            <a:off x="2667998" y="152400"/>
            <a:ext cx="6987234" cy="523220"/>
          </a:xfrm>
          <a:prstGeom prst="rect">
            <a:avLst/>
          </a:prstGeom>
        </p:spPr>
        <p:txBody>
          <a:bodyPr wrap="none">
            <a:spAutoFit/>
          </a:bodyPr>
          <a:lstStyle/>
          <a:p>
            <a:pPr>
              <a:buNone/>
            </a:pPr>
            <a:r>
              <a:rPr lang="en-US" sz="2800" b="1" dirty="0"/>
              <a:t>Display of list of claims and objections</a:t>
            </a:r>
            <a:endParaRPr lang="en-US" sz="2800" dirty="0"/>
          </a:p>
        </p:txBody>
      </p:sp>
    </p:spTree>
    <p:extLst>
      <p:ext uri="{BB962C8B-B14F-4D97-AF65-F5344CB8AC3E}">
        <p14:creationId xmlns:p14="http://schemas.microsoft.com/office/powerpoint/2010/main" xmlns="" val="33231777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533399" y="880532"/>
            <a:ext cx="11426371" cy="5583767"/>
          </a:xfrm>
        </p:spPr>
        <p:txBody>
          <a:bodyPr>
            <a:normAutofit/>
          </a:bodyPr>
          <a:lstStyle/>
          <a:p>
            <a:pPr>
              <a:buNone/>
            </a:pPr>
            <a:r>
              <a:rPr lang="en-US" sz="2400" dirty="0"/>
              <a:t>Decision on claims and objections should be taken only after all of the following conditions are complied with :–</a:t>
            </a:r>
          </a:p>
          <a:p>
            <a:pPr>
              <a:buNone/>
            </a:pPr>
            <a:r>
              <a:rPr lang="en-US" sz="2400" dirty="0"/>
              <a:t>(</a:t>
            </a:r>
            <a:r>
              <a:rPr lang="en-US" sz="2400" dirty="0" err="1"/>
              <a:t>i</a:t>
            </a:r>
            <a:r>
              <a:rPr lang="en-US" sz="2400" dirty="0"/>
              <a:t>)	At least seven clear days’ period has passed after list of claims and objections has been published on all of the following –</a:t>
            </a:r>
          </a:p>
          <a:p>
            <a:pPr marL="822960" lvl="1" indent="-457200">
              <a:buFont typeface="+mj-lt"/>
              <a:buAutoNum type="alphaLcParenR"/>
            </a:pPr>
            <a:r>
              <a:rPr lang="en-US" sz="2400" dirty="0"/>
              <a:t>Website of CEO/ DEO, as clickable lists for each polling station</a:t>
            </a:r>
          </a:p>
          <a:p>
            <a:pPr marL="822960" lvl="1" indent="-457200">
              <a:buFont typeface="+mj-lt"/>
              <a:buAutoNum type="alphaLcParenR"/>
            </a:pPr>
            <a:r>
              <a:rPr lang="en-US" sz="2400" dirty="0"/>
              <a:t>Notice board of ERO (In Forms 9, 10, 11 and 11A of RERs 1960)</a:t>
            </a:r>
          </a:p>
          <a:p>
            <a:pPr marL="822960" lvl="1" indent="-457200">
              <a:buFont typeface="+mj-lt"/>
              <a:buAutoNum type="alphaLcParenR"/>
            </a:pPr>
            <a:r>
              <a:rPr lang="en-US" sz="2400" dirty="0"/>
              <a:t>Notice board of polling station (In Forms 9, 10, 11 and 11A of RERs 1960)</a:t>
            </a:r>
          </a:p>
          <a:p>
            <a:pPr marL="822960" lvl="1" indent="-457200">
              <a:buFont typeface="+mj-lt"/>
              <a:buAutoNum type="alphaLcParenR"/>
            </a:pPr>
            <a:r>
              <a:rPr lang="en-US" sz="2400" dirty="0"/>
              <a:t>A personal notice has been served on the person whose name is proposed to be deleted in cases other than death cases.</a:t>
            </a:r>
          </a:p>
          <a:p>
            <a:pPr>
              <a:buNone/>
            </a:pPr>
            <a:r>
              <a:rPr lang="en-US" sz="2400" dirty="0"/>
              <a:t>(ii)	At least period of seven clear days has passed after furnishing the list of claims and objections to political parties.</a:t>
            </a:r>
          </a:p>
          <a:p>
            <a:endParaRPr lang="en-US" dirty="0"/>
          </a:p>
        </p:txBody>
      </p:sp>
      <p:sp>
        <p:nvSpPr>
          <p:cNvPr id="2" name="Rectangle 1">
            <a:extLst>
              <a:ext uri="{FF2B5EF4-FFF2-40B4-BE49-F238E27FC236}">
                <a16:creationId xmlns:a16="http://schemas.microsoft.com/office/drawing/2014/main" xmlns="" id="{2A04C582-2032-E749-B6D9-4E49CC441D6C}"/>
              </a:ext>
            </a:extLst>
          </p:cNvPr>
          <p:cNvSpPr/>
          <p:nvPr/>
        </p:nvSpPr>
        <p:spPr>
          <a:xfrm>
            <a:off x="3087076" y="11668"/>
            <a:ext cx="5753498" cy="461665"/>
          </a:xfrm>
          <a:prstGeom prst="rect">
            <a:avLst/>
          </a:prstGeom>
        </p:spPr>
        <p:txBody>
          <a:bodyPr wrap="none">
            <a:spAutoFit/>
          </a:bodyPr>
          <a:lstStyle/>
          <a:p>
            <a:r>
              <a:rPr lang="en-US" sz="2400" b="1" dirty="0"/>
              <a:t>Decisions on Claims and Objections</a:t>
            </a:r>
            <a:r>
              <a:rPr lang="en-US" sz="2400" dirty="0"/>
              <a:t>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419100" y="846668"/>
            <a:ext cx="11442700" cy="5808132"/>
          </a:xfrm>
        </p:spPr>
        <p:txBody>
          <a:bodyPr>
            <a:normAutofit/>
          </a:bodyPr>
          <a:lstStyle/>
          <a:p>
            <a:pPr>
              <a:buNone/>
            </a:pPr>
            <a:r>
              <a:rPr lang="en-US" sz="2000" b="1" dirty="0"/>
              <a:t>	NO SUO MOTO DELETION (Deletion without Form-7)</a:t>
            </a:r>
          </a:p>
          <a:p>
            <a:pPr>
              <a:buNone/>
            </a:pPr>
            <a:r>
              <a:rPr lang="en-US" sz="2000" b="1" dirty="0"/>
              <a:t>	Repeat/Multiple Entries</a:t>
            </a:r>
            <a:r>
              <a:rPr lang="en-US" sz="2000" dirty="0"/>
              <a:t>: In repeated / multiple entries reported by individual citizens, BLAs of political parties and RWA representatives, the field verification must be done in each and every case. Name of the elector to be deleted in electoral roll only at the place where he is not found to be ordinarily residing, after receiving Form -7 from the elector himself.</a:t>
            </a:r>
          </a:p>
          <a:p>
            <a:pPr>
              <a:buNone/>
            </a:pPr>
            <a:r>
              <a:rPr lang="en-US" sz="2000" b="1" dirty="0"/>
              <a:t>	Demographically Similar Entries (DSEs), Permanently Shifted and Deceased:</a:t>
            </a:r>
            <a:endParaRPr lang="en-US" sz="2000" dirty="0"/>
          </a:p>
          <a:p>
            <a:pPr algn="just">
              <a:buNone/>
            </a:pPr>
            <a:r>
              <a:rPr lang="en-US" sz="2000" dirty="0"/>
              <a:t>	(</a:t>
            </a:r>
            <a:r>
              <a:rPr lang="en-US" sz="2000" dirty="0" err="1"/>
              <a:t>i</a:t>
            </a:r>
            <a:r>
              <a:rPr lang="en-US" sz="2000" dirty="0"/>
              <a:t>)	Confirmed cases of DSEs, Permanently Shifted and Deceased may be removed only after Form -7 is received from the elector (incase of DSEs, Permanently Shifted) and near relative/family member (in case of deceased). Notice must be served to the concerned person for removing the entries. </a:t>
            </a:r>
          </a:p>
          <a:p>
            <a:pPr algn="just">
              <a:buNone/>
            </a:pPr>
            <a:r>
              <a:rPr lang="en-US" sz="2000" dirty="0"/>
              <a:t> (ii)	The Commission has directed that in all cases of deletion, notice of proposed deletion of names of electors shall be given in a local daily newspaper. Action for deletion of such names should be taken only after expiry of 7 days from the date of publication of notice in the said local daily and on the basis of response on notice, if any, received from persons concerned.</a:t>
            </a:r>
          </a:p>
          <a:p>
            <a:endParaRPr lang="en-US" dirty="0"/>
          </a:p>
        </p:txBody>
      </p:sp>
      <p:sp>
        <p:nvSpPr>
          <p:cNvPr id="2" name="Rectangle 1">
            <a:extLst>
              <a:ext uri="{FF2B5EF4-FFF2-40B4-BE49-F238E27FC236}">
                <a16:creationId xmlns:a16="http://schemas.microsoft.com/office/drawing/2014/main" xmlns="" id="{FCD5DEFF-0552-0144-A4F9-49E9E5B28503}"/>
              </a:ext>
            </a:extLst>
          </p:cNvPr>
          <p:cNvSpPr/>
          <p:nvPr/>
        </p:nvSpPr>
        <p:spPr>
          <a:xfrm>
            <a:off x="4126918" y="0"/>
            <a:ext cx="4027064" cy="523220"/>
          </a:xfrm>
          <a:prstGeom prst="rect">
            <a:avLst/>
          </a:prstGeom>
        </p:spPr>
        <p:txBody>
          <a:bodyPr wrap="none">
            <a:spAutoFit/>
          </a:bodyPr>
          <a:lstStyle/>
          <a:p>
            <a:pPr>
              <a:buNone/>
            </a:pPr>
            <a:r>
              <a:rPr lang="en-US" sz="2800" b="1" dirty="0"/>
              <a:t>Procedure of Deletion</a:t>
            </a:r>
            <a:endParaRPr lang="en-US"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3"/>
            <p:extLst>
              <p:ext uri="{D42A27DB-BD31-4B8C-83A1-F6EECF244321}">
                <p14:modId xmlns:p14="http://schemas.microsoft.com/office/powerpoint/2010/main" xmlns="" val="2542484833"/>
              </p:ext>
            </p:extLst>
          </p:nvPr>
        </p:nvGraphicFramePr>
        <p:xfrm>
          <a:off x="0" y="122824"/>
          <a:ext cx="12090400" cy="6761782"/>
        </p:xfrm>
        <a:graphic>
          <a:graphicData uri="http://schemas.openxmlformats.org/drawingml/2006/table">
            <a:tbl>
              <a:tblPr firstRow="1" bandRow="1">
                <a:tableStyleId>{5C22544A-7EE6-4342-B048-85BDC9FD1C3A}</a:tableStyleId>
              </a:tblPr>
              <a:tblGrid>
                <a:gridCol w="12090400">
                  <a:extLst>
                    <a:ext uri="{9D8B030D-6E8A-4147-A177-3AD203B41FA5}">
                      <a16:colId xmlns:a16="http://schemas.microsoft.com/office/drawing/2014/main" xmlns="" val="20001"/>
                    </a:ext>
                  </a:extLst>
                </a:gridCol>
              </a:tblGrid>
              <a:tr h="87304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b="1" dirty="0">
                          <a:latin typeface="Times New Roman"/>
                          <a:ea typeface="Calibri"/>
                          <a:cs typeface="Times New Roman"/>
                        </a:rPr>
                        <a:t>Electors Verification Programme (EVP)-</a:t>
                      </a:r>
                      <a:r>
                        <a:rPr lang="en-US" sz="2800" dirty="0">
                          <a:latin typeface="Times New Roman"/>
                          <a:ea typeface="Calibri"/>
                          <a:cs typeface="Times New Roman"/>
                        </a:rPr>
                        <a:t> </a:t>
                      </a:r>
                      <a:r>
                        <a:rPr lang="en-US" sz="2400" dirty="0">
                          <a:latin typeface="Times New Roman"/>
                          <a:ea typeface="Calibri"/>
                          <a:cs typeface="Times New Roman"/>
                        </a:rPr>
                        <a:t>01.08.2019 to 31.08.2019</a:t>
                      </a:r>
                      <a:endParaRPr lang="en-US" sz="2800" dirty="0"/>
                    </a:p>
                  </a:txBody>
                  <a:tcPr/>
                </a:tc>
                <a:extLst>
                  <a:ext uri="{0D108BD9-81ED-4DB2-BD59-A6C34878D82A}">
                    <a16:rowId xmlns:a16="http://schemas.microsoft.com/office/drawing/2014/main" xmlns="" val="10001"/>
                  </a:ext>
                </a:extLst>
              </a:tr>
              <a:tr h="5167342">
                <a:tc>
                  <a:txBody>
                    <a:bodyPr/>
                    <a:lstStyle/>
                    <a:p>
                      <a:pPr marL="342900" marR="0" lvl="0" indent="-342900" algn="just">
                        <a:lnSpc>
                          <a:spcPct val="115000"/>
                        </a:lnSpc>
                        <a:spcBef>
                          <a:spcPts val="0"/>
                        </a:spcBef>
                        <a:spcAft>
                          <a:spcPts val="0"/>
                        </a:spcAft>
                        <a:buSzPts val="1200"/>
                        <a:buFont typeface="Wingdings" pitchFamily="2" charset="2"/>
                        <a:buChar char="v"/>
                      </a:pPr>
                      <a:r>
                        <a:rPr lang="en-US" sz="2400" dirty="0">
                          <a:latin typeface="Times New Roman"/>
                          <a:ea typeface="Calibri"/>
                          <a:cs typeface="Times New Roman"/>
                        </a:rPr>
                        <a:t>Citizens to be encouraged to authenticate existing elector’s details including Mobile Nos./e-mail ids, by giving copy of one of the following documents:-</a:t>
                      </a:r>
                    </a:p>
                    <a:p>
                      <a:pPr marL="1084263" marR="0" lvl="1" indent="-271463" algn="just">
                        <a:lnSpc>
                          <a:spcPct val="115000"/>
                        </a:lnSpc>
                        <a:spcBef>
                          <a:spcPts val="0"/>
                        </a:spcBef>
                        <a:spcAft>
                          <a:spcPts val="0"/>
                        </a:spcAft>
                        <a:buFont typeface="+mj-lt"/>
                        <a:buAutoNum type="arabicPeriod"/>
                      </a:pPr>
                      <a:r>
                        <a:rPr lang="en-US" sz="2400" dirty="0">
                          <a:latin typeface="Times New Roman"/>
                          <a:ea typeface="Calibri"/>
                          <a:cs typeface="Times New Roman"/>
                        </a:rPr>
                        <a:t>Indian Passport</a:t>
                      </a:r>
                      <a:endParaRPr lang="en-US" sz="2400" dirty="0">
                        <a:latin typeface="Calibri"/>
                        <a:ea typeface="Calibri"/>
                        <a:cs typeface="Times New Roman"/>
                      </a:endParaRPr>
                    </a:p>
                    <a:p>
                      <a:pPr marL="1084263" marR="0" lvl="1" indent="-271463" algn="just">
                        <a:lnSpc>
                          <a:spcPct val="115000"/>
                        </a:lnSpc>
                        <a:spcBef>
                          <a:spcPts val="0"/>
                        </a:spcBef>
                        <a:spcAft>
                          <a:spcPts val="0"/>
                        </a:spcAft>
                        <a:buFont typeface="+mj-lt"/>
                        <a:buAutoNum type="arabicPeriod"/>
                      </a:pPr>
                      <a:r>
                        <a:rPr lang="en-US" sz="2400" dirty="0">
                          <a:latin typeface="Times New Roman"/>
                          <a:ea typeface="Calibri"/>
                          <a:cs typeface="Times New Roman"/>
                        </a:rPr>
                        <a:t>Driving License, or</a:t>
                      </a:r>
                      <a:endParaRPr lang="en-US" sz="2400" dirty="0">
                        <a:latin typeface="Calibri"/>
                        <a:ea typeface="Calibri"/>
                        <a:cs typeface="Times New Roman"/>
                      </a:endParaRPr>
                    </a:p>
                    <a:p>
                      <a:pPr marL="1084263" marR="0" lvl="1" indent="-271463" algn="just">
                        <a:lnSpc>
                          <a:spcPct val="115000"/>
                        </a:lnSpc>
                        <a:spcBef>
                          <a:spcPts val="0"/>
                        </a:spcBef>
                        <a:spcAft>
                          <a:spcPts val="0"/>
                        </a:spcAft>
                        <a:buFont typeface="+mj-lt"/>
                        <a:buAutoNum type="arabicPeriod"/>
                      </a:pPr>
                      <a:r>
                        <a:rPr lang="en-US" sz="2400" dirty="0">
                          <a:latin typeface="Times New Roman"/>
                          <a:ea typeface="Calibri"/>
                          <a:cs typeface="Times New Roman"/>
                        </a:rPr>
                        <a:t>Aadhaar</a:t>
                      </a:r>
                      <a:endParaRPr lang="en-US" sz="2400" dirty="0">
                        <a:latin typeface="Calibri"/>
                        <a:ea typeface="Calibri"/>
                        <a:cs typeface="Times New Roman"/>
                      </a:endParaRPr>
                    </a:p>
                    <a:p>
                      <a:pPr marL="1084263" marR="0" lvl="1" indent="-271463" algn="just">
                        <a:lnSpc>
                          <a:spcPct val="115000"/>
                        </a:lnSpc>
                        <a:spcBef>
                          <a:spcPts val="0"/>
                        </a:spcBef>
                        <a:spcAft>
                          <a:spcPts val="0"/>
                        </a:spcAft>
                        <a:buFont typeface="+mj-lt"/>
                        <a:buAutoNum type="arabicPeriod"/>
                      </a:pPr>
                      <a:r>
                        <a:rPr lang="en-US" sz="2400" dirty="0">
                          <a:latin typeface="Times New Roman"/>
                          <a:ea typeface="Calibri"/>
                          <a:cs typeface="Times New Roman"/>
                        </a:rPr>
                        <a:t>Ration card</a:t>
                      </a:r>
                    </a:p>
                    <a:p>
                      <a:pPr marL="1084263" marR="0" lvl="1" indent="-271463" algn="just">
                        <a:lnSpc>
                          <a:spcPct val="115000"/>
                        </a:lnSpc>
                        <a:spcBef>
                          <a:spcPts val="0"/>
                        </a:spcBef>
                        <a:spcAft>
                          <a:spcPts val="0"/>
                        </a:spcAft>
                        <a:buFont typeface="+mj-lt"/>
                        <a:buAutoNum type="arabicPeriod"/>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Identity Card for Government/Semi-Government officials.</a:t>
                      </a: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a:p>
                      <a:pPr marL="1084263" marR="0" lvl="1" indent="-271463" algn="just">
                        <a:lnSpc>
                          <a:spcPct val="115000"/>
                        </a:lnSpc>
                        <a:spcBef>
                          <a:spcPts val="0"/>
                        </a:spcBef>
                        <a:spcAft>
                          <a:spcPts val="0"/>
                        </a:spcAft>
                        <a:buFont typeface="+mj-lt"/>
                        <a:buAutoNum type="arabicPeriod"/>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Bank Passbooks</a:t>
                      </a: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a:p>
                      <a:pPr marL="1084263" marR="0" lvl="1" indent="-271463" algn="just">
                        <a:lnSpc>
                          <a:spcPct val="115000"/>
                        </a:lnSpc>
                        <a:spcBef>
                          <a:spcPts val="0"/>
                        </a:spcBef>
                        <a:spcAft>
                          <a:spcPts val="0"/>
                        </a:spcAft>
                        <a:buFont typeface="+mj-lt"/>
                        <a:buAutoNum type="arabicPeriod"/>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Farmer’s Identity Card</a:t>
                      </a:r>
                      <a:endParaRPr lang="en-US" sz="2400" dirty="0">
                        <a:latin typeface="Times New Roman"/>
                        <a:ea typeface="Calibri"/>
                        <a:cs typeface="Times New Roman"/>
                      </a:endParaRPr>
                    </a:p>
                    <a:p>
                      <a:pPr marL="1084263" marR="0" lvl="1" indent="-271463" algn="just">
                        <a:lnSpc>
                          <a:spcPct val="115000"/>
                        </a:lnSpc>
                        <a:spcBef>
                          <a:spcPts val="0"/>
                        </a:spcBef>
                        <a:spcAft>
                          <a:spcPts val="0"/>
                        </a:spcAft>
                        <a:buFont typeface="+mj-lt"/>
                        <a:buAutoNum type="arabicPeriod"/>
                      </a:pPr>
                      <a:r>
                        <a:rPr lang="en-US" sz="2400" dirty="0">
                          <a:latin typeface="Times New Roman"/>
                          <a:ea typeface="Calibri"/>
                          <a:cs typeface="Times New Roman"/>
                        </a:rPr>
                        <a:t>Any other document as approved by the Commission.</a:t>
                      </a:r>
                      <a:endParaRPr lang="en-US" sz="2400" dirty="0">
                        <a:latin typeface="Calibri"/>
                        <a:ea typeface="Calibri"/>
                        <a:cs typeface="Times New Roman"/>
                      </a:endParaRPr>
                    </a:p>
                    <a:p>
                      <a:pPr marL="285750" marR="0" indent="-285750" algn="just">
                        <a:lnSpc>
                          <a:spcPct val="115000"/>
                        </a:lnSpc>
                        <a:spcBef>
                          <a:spcPts val="0"/>
                        </a:spcBef>
                        <a:spcAft>
                          <a:spcPts val="0"/>
                        </a:spcAft>
                        <a:buFont typeface="Wingdings" pitchFamily="2" charset="2"/>
                        <a:buChar char="v"/>
                      </a:pPr>
                      <a:r>
                        <a:rPr lang="en-US" sz="2400" dirty="0">
                          <a:latin typeface="Times New Roman"/>
                          <a:ea typeface="Calibri"/>
                          <a:cs typeface="Times New Roman"/>
                        </a:rPr>
                        <a:t>Information on Family Members</a:t>
                      </a:r>
                    </a:p>
                    <a:p>
                      <a:pPr marL="285750" marR="0" indent="-285750" algn="just">
                        <a:lnSpc>
                          <a:spcPct val="115000"/>
                        </a:lnSpc>
                        <a:spcBef>
                          <a:spcPts val="0"/>
                        </a:spcBef>
                        <a:spcAft>
                          <a:spcPts val="0"/>
                        </a:spcAft>
                        <a:buFont typeface="Wingdings" pitchFamily="2" charset="2"/>
                        <a:buChar char="v"/>
                      </a:pPr>
                      <a:r>
                        <a:rPr lang="en-US" sz="2400" dirty="0">
                          <a:latin typeface="Times New Roman"/>
                          <a:ea typeface="Calibri"/>
                          <a:cs typeface="Times New Roman"/>
                        </a:rPr>
                        <a:t>Details of Un-enrolled /Dead/Shifted electors/ Prospective Electors in the Family</a:t>
                      </a:r>
                    </a:p>
                    <a:p>
                      <a:pPr marL="285750" marR="0" indent="-285750" algn="just">
                        <a:lnSpc>
                          <a:spcPct val="115000"/>
                        </a:lnSpc>
                        <a:spcBef>
                          <a:spcPts val="0"/>
                        </a:spcBef>
                        <a:spcAft>
                          <a:spcPts val="0"/>
                        </a:spcAft>
                        <a:buFont typeface="Wingdings" pitchFamily="2" charset="2"/>
                        <a:buChar char="v"/>
                      </a:pPr>
                      <a:r>
                        <a:rPr lang="en-US" sz="2400" dirty="0">
                          <a:latin typeface="Times New Roman"/>
                          <a:ea typeface="Calibri"/>
                          <a:cs typeface="Times New Roman"/>
                        </a:rPr>
                        <a:t>Information about Polling Station</a:t>
                      </a:r>
                    </a:p>
                    <a:p>
                      <a:pPr marL="285750" marR="0" indent="-285750" algn="just">
                        <a:lnSpc>
                          <a:spcPct val="115000"/>
                        </a:lnSpc>
                        <a:spcBef>
                          <a:spcPts val="0"/>
                        </a:spcBef>
                        <a:spcAft>
                          <a:spcPts val="0"/>
                        </a:spcAft>
                        <a:buFont typeface="Wingdings" pitchFamily="2" charset="2"/>
                        <a:buChar char="v"/>
                      </a:pPr>
                      <a:r>
                        <a:rPr lang="en-US" sz="2400" dirty="0">
                          <a:latin typeface="Times New Roman"/>
                          <a:ea typeface="Calibri"/>
                          <a:cs typeface="Times New Roman"/>
                        </a:rPr>
                        <a:t>Geo Tagging the House (with Mobile App.)</a:t>
                      </a:r>
                      <a:endParaRPr lang="en-US" sz="2400" dirty="0">
                        <a:latin typeface="Calibri"/>
                        <a:ea typeface="Calibri"/>
                        <a:cs typeface="Times New Roman"/>
                      </a:endParaRPr>
                    </a:p>
                  </a:txBody>
                  <a:tcPr marL="68580" marR="68580" marT="0" marB="0">
                    <a:solidFill>
                      <a:schemeClr val="accent2">
                        <a:lumMod val="20000"/>
                        <a:lumOff val="80000"/>
                      </a:schemeClr>
                    </a:solidFill>
                  </a:tcPr>
                </a:tc>
                <a:extLst>
                  <a:ext uri="{0D108BD9-81ED-4DB2-BD59-A6C34878D82A}">
                    <a16:rowId xmlns:a16="http://schemas.microsoft.com/office/drawing/2014/main" xmlns="" val="10002"/>
                  </a:ext>
                </a:extLst>
              </a:tr>
            </a:tbl>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457200" y="762000"/>
            <a:ext cx="11341100" cy="5968999"/>
          </a:xfrm>
        </p:spPr>
        <p:txBody>
          <a:bodyPr>
            <a:normAutofit fontScale="92500"/>
          </a:bodyPr>
          <a:lstStyle/>
          <a:p>
            <a:pPr>
              <a:buNone/>
            </a:pPr>
            <a:r>
              <a:rPr lang="en-US" dirty="0"/>
              <a:t>  </a:t>
            </a:r>
            <a:r>
              <a:rPr lang="en-US" sz="2000" dirty="0"/>
              <a:t>Following safeguards will be used to prevent wrongful deletions of electors from electoral roll:-</a:t>
            </a:r>
          </a:p>
          <a:p>
            <a:pPr marL="560070" lvl="0" indent="-514350">
              <a:buFont typeface="+mj-lt"/>
              <a:buAutoNum type="romanLcPeriod"/>
            </a:pPr>
            <a:r>
              <a:rPr lang="en-US" sz="2000" dirty="0"/>
              <a:t>In case of registered death, deletion shall be made only after proper verification/production of death certificate etc.</a:t>
            </a:r>
          </a:p>
          <a:p>
            <a:pPr marL="560070" lvl="0" indent="-514350">
              <a:buFont typeface="+mj-lt"/>
              <a:buAutoNum type="romanLcPeriod"/>
            </a:pPr>
            <a:r>
              <a:rPr lang="en-US" sz="2000" b="1" dirty="0"/>
              <a:t>Provision in ERO-Net will be made available wherein all the orders of deletions passed by the AEROs/EROs shall be verified by the Dy. DEOs/ DEOs before making it available in public domain and to give effect in electoral rolls.</a:t>
            </a:r>
            <a:endParaRPr lang="en-US" sz="2000" dirty="0"/>
          </a:p>
          <a:p>
            <a:pPr marL="560070" lvl="0" indent="-514350">
              <a:buFont typeface="+mj-lt"/>
              <a:buAutoNum type="romanLcPeriod"/>
            </a:pPr>
            <a:r>
              <a:rPr lang="en-US" sz="2200" dirty="0"/>
              <a:t>To avoid wrongful deletions, deletions on the ground of death and shifting will be made only when Form- 7 is received.</a:t>
            </a:r>
          </a:p>
          <a:p>
            <a:pPr marL="560070" lvl="0" indent="-514350">
              <a:buFont typeface="+mj-lt"/>
              <a:buAutoNum type="romanLcPeriod"/>
            </a:pPr>
            <a:r>
              <a:rPr lang="en-US" sz="2200" dirty="0"/>
              <a:t>While making field verification, BLOs shall give specific remarks in report on the status of shifting/death as the case may be. </a:t>
            </a:r>
          </a:p>
          <a:p>
            <a:pPr marL="560070" lvl="0" indent="-514350">
              <a:buFont typeface="+mj-lt"/>
              <a:buAutoNum type="romanLcPeriod"/>
            </a:pPr>
            <a:r>
              <a:rPr lang="en-US" sz="2000" dirty="0"/>
              <a:t>For deletion on the ground on shifting, either Form- 6 or Form- 7 from the concerned elector will be taken. Before addition at new place, the ERO will confirm that the elector was actually enrolled at the previous address and he bears the same name as given in Form- 6.</a:t>
            </a:r>
          </a:p>
          <a:p>
            <a:pPr marL="560070" lvl="0" indent="-514350">
              <a:buFont typeface="+mj-lt"/>
              <a:buAutoNum type="romanLcPeriod"/>
            </a:pPr>
            <a:r>
              <a:rPr lang="en-US" sz="2000" dirty="0"/>
              <a:t>BLO report will be necessary for deletion. </a:t>
            </a:r>
          </a:p>
        </p:txBody>
      </p:sp>
      <p:sp>
        <p:nvSpPr>
          <p:cNvPr id="2" name="Rectangle 1">
            <a:extLst>
              <a:ext uri="{FF2B5EF4-FFF2-40B4-BE49-F238E27FC236}">
                <a16:creationId xmlns:a16="http://schemas.microsoft.com/office/drawing/2014/main" xmlns="" id="{50FA1E0B-45FD-D847-8E4E-C34D8A363A93}"/>
              </a:ext>
            </a:extLst>
          </p:cNvPr>
          <p:cNvSpPr/>
          <p:nvPr/>
        </p:nvSpPr>
        <p:spPr>
          <a:xfrm>
            <a:off x="2111768" y="118533"/>
            <a:ext cx="6922088" cy="523220"/>
          </a:xfrm>
          <a:prstGeom prst="rect">
            <a:avLst/>
          </a:prstGeom>
        </p:spPr>
        <p:txBody>
          <a:bodyPr wrap="none">
            <a:spAutoFit/>
          </a:bodyPr>
          <a:lstStyle/>
          <a:p>
            <a:pPr>
              <a:buNone/>
            </a:pPr>
            <a:r>
              <a:rPr lang="en-US" sz="2800" b="1" dirty="0"/>
              <a:t>Safeguards against wrongful deletions</a:t>
            </a:r>
            <a:endParaRPr lang="en-US" sz="28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406400" y="342900"/>
            <a:ext cx="11328400" cy="6235700"/>
          </a:xfrm>
        </p:spPr>
        <p:txBody>
          <a:bodyPr>
            <a:normAutofit lnSpcReduction="10000"/>
          </a:bodyPr>
          <a:lstStyle/>
          <a:p>
            <a:pPr marL="560070" lvl="0" indent="-514350" algn="just">
              <a:buFont typeface="+mj-lt"/>
              <a:buAutoNum type="romanLcPeriod" startAt="7"/>
            </a:pPr>
            <a:r>
              <a:rPr lang="en-US" i="1" u="sng" dirty="0"/>
              <a:t>In all cases of proposed deletions through Form-7, notice except death cases must be issued to the elector concerned and must be duly served on him. In cases where the elector is not found living at the address in the electoral roll due service of notice must be done by affixation on the wall in the presence of at least two witnesses whose signatures should be obtained on a copy of notice and kept in the file by the Electoral Registration Officer so as to ensure that provisions of rule 21A of the Registration of Electors Rules, 1960 for giving reasonable opportunity of hearing to the person concerned are duly complied with. Only in the case of death, a death certificate or statement of relatives, friends or neighbours can be accepted in lieu of the proof of due service of notice.</a:t>
            </a:r>
            <a:endParaRPr lang="en-US" dirty="0"/>
          </a:p>
          <a:p>
            <a:pPr marL="560070" lvl="0" indent="-514350">
              <a:buFont typeface="+mj-lt"/>
              <a:buAutoNum type="romanLcPeriod" startAt="7"/>
            </a:pPr>
            <a:r>
              <a:rPr lang="en-US" sz="2000" dirty="0"/>
              <a:t>All deletions except those done on the ground of death should be verified by an officer not below the rank of Tehsildar/Deputy Tehsildar before final order is passed on Form 7 and 10% of total deletion(randomly picked by system) should be verified by field visits.</a:t>
            </a:r>
          </a:p>
          <a:p>
            <a:pPr marL="560070" lvl="0" indent="-514350">
              <a:buFont typeface="+mj-lt"/>
              <a:buAutoNum type="romanLcPeriod" startAt="7"/>
            </a:pPr>
            <a:r>
              <a:rPr lang="en-US" dirty="0"/>
              <a:t>All cases of deletions must be cross verified personally by Electoral Registration Officer if they fall in any of the following category:-</a:t>
            </a:r>
          </a:p>
          <a:p>
            <a:pPr marL="880110" lvl="1" indent="-514350">
              <a:buFont typeface="+mj-lt"/>
              <a:buAutoNum type="alphaLcParenR"/>
            </a:pPr>
            <a:r>
              <a:rPr lang="en-US" sz="1800" dirty="0"/>
              <a:t>Deletions in polling stations where the number of deletions exceed 2% of the total electors in the voters’ list of the polling stations. </a:t>
            </a:r>
          </a:p>
          <a:p>
            <a:pPr marL="880110" lvl="1" indent="-514350">
              <a:buFont typeface="+mj-lt"/>
              <a:buAutoNum type="alphaLcParenR"/>
            </a:pPr>
            <a:r>
              <a:rPr lang="en-US" sz="1800" dirty="0"/>
              <a:t>Deletions where the same person is the objector in more than 5 cases.</a:t>
            </a:r>
          </a:p>
          <a:p>
            <a:pPr marL="560070" lvl="0" indent="-514350">
              <a:buFont typeface="+mj-lt"/>
              <a:buAutoNum type="romanLcPeriod" startAt="7"/>
            </a:pPr>
            <a:r>
              <a:rPr lang="en-US" sz="2000" dirty="0"/>
              <a:t>Cases of deletions other than those made on the ground of death should be cross verified by BLO Supervisors, AEROs and EROs before passing the orders.</a:t>
            </a:r>
          </a:p>
          <a:p>
            <a:endParaRPr lang="en-US" dirty="0"/>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508000" y="762000"/>
            <a:ext cx="11201400" cy="5880100"/>
          </a:xfrm>
        </p:spPr>
        <p:txBody>
          <a:bodyPr>
            <a:normAutofit fontScale="92500" lnSpcReduction="10000"/>
          </a:bodyPr>
          <a:lstStyle/>
          <a:p>
            <a:pPr algn="just">
              <a:buFont typeface="Wingdings" pitchFamily="2" charset="2"/>
              <a:buChar char="§"/>
            </a:pPr>
            <a:r>
              <a:rPr lang="en-US" sz="2400" dirty="0"/>
              <a:t>	There is a mechanism for supervision and check for enforcing strict accountability of the work performed by the Booth Level Officers. The BLO Supervisor who normally has 10 Booth Level Officers under his charge shall verify 5% of each of the Booth Level Officer’s verification work under him. </a:t>
            </a:r>
          </a:p>
          <a:p>
            <a:pPr algn="just">
              <a:buFont typeface="Wingdings" pitchFamily="2" charset="2"/>
              <a:buChar char="§"/>
            </a:pPr>
            <a:r>
              <a:rPr lang="en-US" sz="2400" dirty="0"/>
              <a:t>	Assistant Electoral Registration Officer shall field check households with more than 10 electors; abnormal gender ratio, and the first 20 polling stations with highest number of additions or deletions, under his charge. Assistant Electoral Registration Officer should also separately field check 1% of the additions and deletions, giving focus on such part of electoral rolls where proposed addition of electors is 4% over previous electoral roll. Both, accepted as well as rejected cases, should also be checked in those cases.</a:t>
            </a:r>
          </a:p>
          <a:p>
            <a:pPr algn="just">
              <a:buFont typeface="Wingdings" pitchFamily="2" charset="2"/>
              <a:buChar char="§"/>
            </a:pPr>
            <a:r>
              <a:rPr lang="en-US" sz="2400" b="1" dirty="0"/>
              <a:t>	</a:t>
            </a:r>
            <a:r>
              <a:rPr lang="en-US" sz="2400" dirty="0"/>
              <a:t>Electoral Registration Officer shall test check the quality of disposal of claims &amp; objections by his Assistant Electoral Registration Officers. He shall check </a:t>
            </a:r>
            <a:r>
              <a:rPr lang="en-US" sz="2400" b="1" dirty="0"/>
              <a:t>10%</a:t>
            </a:r>
            <a:r>
              <a:rPr lang="en-US" sz="2400" dirty="0"/>
              <a:t> of the Forms disposed by Assistant Electoral Registration Officers.</a:t>
            </a:r>
          </a:p>
        </p:txBody>
      </p:sp>
      <p:sp>
        <p:nvSpPr>
          <p:cNvPr id="2" name="Rectangle 1">
            <a:extLst>
              <a:ext uri="{FF2B5EF4-FFF2-40B4-BE49-F238E27FC236}">
                <a16:creationId xmlns:a16="http://schemas.microsoft.com/office/drawing/2014/main" xmlns="" id="{A9B40A02-AAED-0A42-B572-63B81A52B5C7}"/>
              </a:ext>
            </a:extLst>
          </p:cNvPr>
          <p:cNvSpPr/>
          <p:nvPr/>
        </p:nvSpPr>
        <p:spPr>
          <a:xfrm>
            <a:off x="1320270" y="158634"/>
            <a:ext cx="9076796" cy="461665"/>
          </a:xfrm>
          <a:prstGeom prst="rect">
            <a:avLst/>
          </a:prstGeom>
        </p:spPr>
        <p:txBody>
          <a:bodyPr wrap="square">
            <a:spAutoFit/>
          </a:bodyPr>
          <a:lstStyle/>
          <a:p>
            <a:pPr>
              <a:buNone/>
            </a:pPr>
            <a:r>
              <a:rPr lang="en-US" sz="2400" b="1" dirty="0"/>
              <a:t>Supervision and Checks by BLO Supervisor/AEROs/ERO</a:t>
            </a:r>
            <a:endParaRPr lang="en-US" sz="24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342900" y="711200"/>
            <a:ext cx="11696700" cy="6146800"/>
          </a:xfrm>
        </p:spPr>
        <p:txBody>
          <a:bodyPr>
            <a:normAutofit fontScale="92500" lnSpcReduction="10000"/>
          </a:bodyPr>
          <a:lstStyle/>
          <a:p>
            <a:pPr>
              <a:buNone/>
            </a:pPr>
            <a:r>
              <a:rPr lang="en-US" b="1" dirty="0"/>
              <a:t>		</a:t>
            </a:r>
            <a:r>
              <a:rPr lang="en-US" dirty="0"/>
              <a:t>After passing the orders by AERO/ERO, super-checking of verified entries will be done by the Dy. DEO, DEO, Roll Observes and CEO for specific number of entries as randomly selected by ERO-Net. </a:t>
            </a:r>
          </a:p>
          <a:p>
            <a:pPr>
              <a:buNone/>
            </a:pPr>
            <a:r>
              <a:rPr lang="en-US" dirty="0"/>
              <a:t>The number of entries to be verified by Dy. DEO, DEO, Roll Observes and CEO are as under:- </a:t>
            </a:r>
          </a:p>
          <a:p>
            <a:pPr marL="560070" lvl="0" indent="-514350">
              <a:buFont typeface="+mj-lt"/>
              <a:buAutoNum type="romanUcPeriod"/>
            </a:pPr>
            <a:r>
              <a:rPr lang="en-US" i="1" dirty="0"/>
              <a:t>Verification of 100 entries (40 additions+ 40 deletions + 20 modifications) in the District by Dy. DEO. Out of these 100 entries, field verification must be done in a minimum 10 entries. The entries to be verified by the Dy. DEO by table top exercise as well as field verification will invariably include the entries already verified by Supervisors, AERO and ERO.</a:t>
            </a:r>
            <a:endParaRPr lang="en-US" dirty="0"/>
          </a:p>
          <a:p>
            <a:pPr marL="560070" lvl="0" indent="-514350">
              <a:buFont typeface="+mj-lt"/>
              <a:buAutoNum type="romanUcPeriod"/>
            </a:pPr>
            <a:r>
              <a:rPr lang="en-US" i="1" dirty="0"/>
              <a:t>Verification of 50 entries (20 additions+ 20 deletions + 10 modifications) in the District </a:t>
            </a:r>
            <a:r>
              <a:rPr lang="en-US" i="1" dirty="0" err="1"/>
              <a:t>byDEO</a:t>
            </a:r>
            <a:r>
              <a:rPr lang="en-US" i="1" dirty="0"/>
              <a:t>. Out of these 50 entries, field verification must be done in a minimum 5 entries. The entries to be verified by the DEO by table top exercise as well as field verification will invariably include the entries already verified by AERO, ERO and Dy. DEO.</a:t>
            </a:r>
            <a:endParaRPr lang="en-US" dirty="0"/>
          </a:p>
          <a:p>
            <a:pPr marL="560070" lvl="0" indent="-514350">
              <a:buFont typeface="+mj-lt"/>
              <a:buAutoNum type="romanUcPeriod"/>
            </a:pPr>
            <a:r>
              <a:rPr lang="en-US" i="1" dirty="0"/>
              <a:t>Verification of 50 entries each (20 additions+ 20 deletions + 10 modifications) in the assigned Districts by Roll Observer. Out of these 50 entries, field verification must be done in a minimum 5 </a:t>
            </a:r>
            <a:r>
              <a:rPr lang="en-US" i="1" dirty="0" err="1"/>
              <a:t>entries.The</a:t>
            </a:r>
            <a:r>
              <a:rPr lang="en-US" i="1" dirty="0"/>
              <a:t> entries to be verified by the Roll observer by table top exercise as well as field verification will invariably include the entries already verified by AERO, ERO, Dy. DEO and DEO.</a:t>
            </a:r>
            <a:endParaRPr lang="en-US" dirty="0"/>
          </a:p>
          <a:p>
            <a:pPr marL="560070" lvl="0" indent="-514350">
              <a:buFont typeface="+mj-lt"/>
              <a:buAutoNum type="romanUcPeriod"/>
            </a:pPr>
            <a:r>
              <a:rPr lang="en-US" i="1" dirty="0"/>
              <a:t>Verification of 500 entries (200 additions+ 200 deletions + 100 modifications) in the state by the CEO. Out of these 500 entries, field verification must be done in a minimum 25 entries. The entries to be verified by the CEO by table top exercise as well as field verification will invariably include the entries already verified by Dy. DEO, DEO and Roll Observer.</a:t>
            </a:r>
            <a:endParaRPr lang="en-US" dirty="0"/>
          </a:p>
          <a:p>
            <a:endParaRPr lang="en-US" dirty="0"/>
          </a:p>
        </p:txBody>
      </p:sp>
      <p:sp>
        <p:nvSpPr>
          <p:cNvPr id="2" name="Rectangle 1">
            <a:extLst>
              <a:ext uri="{FF2B5EF4-FFF2-40B4-BE49-F238E27FC236}">
                <a16:creationId xmlns:a16="http://schemas.microsoft.com/office/drawing/2014/main" xmlns="" id="{0DB0C2D4-6AC4-8940-89FA-097308A9020D}"/>
              </a:ext>
            </a:extLst>
          </p:cNvPr>
          <p:cNvSpPr/>
          <p:nvPr/>
        </p:nvSpPr>
        <p:spPr>
          <a:xfrm>
            <a:off x="1963737" y="152400"/>
            <a:ext cx="9821863" cy="461665"/>
          </a:xfrm>
          <a:prstGeom prst="rect">
            <a:avLst/>
          </a:prstGeom>
        </p:spPr>
        <p:txBody>
          <a:bodyPr wrap="square">
            <a:spAutoFit/>
          </a:bodyPr>
          <a:lstStyle/>
          <a:p>
            <a:pPr>
              <a:buNone/>
            </a:pPr>
            <a:r>
              <a:rPr lang="en-US" sz="2400" b="1" dirty="0"/>
              <a:t>Super-checking by Dy. DEO/DEO/ Roll Observer/CEO</a:t>
            </a:r>
            <a:endParaRPr lang="en-US" sz="24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546100" y="355600"/>
            <a:ext cx="11176000" cy="6210300"/>
          </a:xfrm>
        </p:spPr>
        <p:txBody>
          <a:bodyPr>
            <a:normAutofit fontScale="85000" lnSpcReduction="10000"/>
          </a:bodyPr>
          <a:lstStyle/>
          <a:p>
            <a:pPr>
              <a:buFont typeface="Wingdings" pitchFamily="2" charset="2"/>
              <a:buChar char="Ø"/>
            </a:pPr>
            <a:r>
              <a:rPr lang="en-US" sz="2400" b="1" dirty="0"/>
              <a:t> </a:t>
            </a:r>
            <a:r>
              <a:rPr lang="en-US" sz="2400" dirty="0"/>
              <a:t>Flagging of marked electors viz. Public Representatives :MP/MLA/MLC etc., holders of declared offices and personalities from fields of arts, culture, journalism, sports, members of judiciary and public services etc. will be done in the electoral roll.</a:t>
            </a:r>
          </a:p>
          <a:p>
            <a:pPr>
              <a:buFont typeface="Wingdings" pitchFamily="2" charset="2"/>
              <a:buChar char="Ø"/>
            </a:pPr>
            <a:r>
              <a:rPr lang="en-US" sz="2400" dirty="0"/>
              <a:t> Flagging of Persons with Disabilities (</a:t>
            </a:r>
            <a:r>
              <a:rPr lang="en-US" sz="2400" dirty="0" err="1"/>
              <a:t>PwDs</a:t>
            </a:r>
            <a:r>
              <a:rPr lang="en-US" sz="2400" dirty="0"/>
              <a:t>), who are to disclose their disabilities, will be done in Electoral Database.</a:t>
            </a:r>
          </a:p>
          <a:p>
            <a:pPr>
              <a:buFont typeface="Wingdings" pitchFamily="2" charset="2"/>
              <a:buChar char="Ø"/>
            </a:pPr>
            <a:r>
              <a:rPr lang="en-US" sz="2400" dirty="0"/>
              <a:t>  The CEO shall monitor and verify the reporting made by EROs/DEOs  on ERO-Net.</a:t>
            </a:r>
          </a:p>
          <a:p>
            <a:pPr>
              <a:buFont typeface="Wingdings" pitchFamily="2" charset="2"/>
              <a:buChar char="Ø"/>
            </a:pPr>
            <a:r>
              <a:rPr lang="en-US" sz="2400" dirty="0"/>
              <a:t> In addition to Divisional Commissioners, who shall act as Electoral Roll Observers for districts comprised within their Divisions, the Commission may depute its observers/ECI officers/roll auditors to randomly check, audit and supervise the revision process. </a:t>
            </a:r>
          </a:p>
          <a:p>
            <a:pPr>
              <a:buFont typeface="Wingdings" pitchFamily="2" charset="2"/>
              <a:buChar char="Ø"/>
            </a:pPr>
            <a:r>
              <a:rPr lang="en-US" sz="2400" dirty="0"/>
              <a:t> All DEOs and CEO shall separately call meetings of political parties and explain the schedule and seek cooperation expected of them before the date of draft publication.</a:t>
            </a:r>
          </a:p>
          <a:p>
            <a:pPr algn="just">
              <a:buFont typeface="Wingdings" pitchFamily="2" charset="2"/>
              <a:buChar char="Ø"/>
            </a:pPr>
            <a:r>
              <a:rPr lang="en-US" sz="2400" dirty="0"/>
              <a:t>  In order to bringing more transparency in the process of electoral registration, the practice of computerization and posting of all application forms received in Forms 6, 6A, 7, 8 and 8A on the website of the CEO on a day to day basis, shall.</a:t>
            </a:r>
          </a:p>
          <a:p>
            <a:pPr algn="just">
              <a:buFont typeface="Wingdings" pitchFamily="2" charset="2"/>
              <a:buChar char="Ø"/>
            </a:pPr>
            <a:r>
              <a:rPr lang="en-US" sz="2400" dirty="0"/>
              <a:t> Adequate publicity and awareness drive shall be ensured by DEOs and CEO regarding the summary revision programme.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482600" y="745066"/>
            <a:ext cx="11137900" cy="5820833"/>
          </a:xfrm>
        </p:spPr>
        <p:txBody>
          <a:bodyPr>
            <a:normAutofit/>
          </a:bodyPr>
          <a:lstStyle/>
          <a:p>
            <a:pPr algn="just">
              <a:buNone/>
            </a:pPr>
            <a:r>
              <a:rPr lang="en-US" b="1" dirty="0"/>
              <a:t>		</a:t>
            </a:r>
            <a:r>
              <a:rPr lang="en-US" sz="2000" dirty="0"/>
              <a:t>Detailed instructions on integration, carrying out corrections and printing of electoral rolls have been issued vide the Commission’s letters dated 25</a:t>
            </a:r>
            <a:r>
              <a:rPr lang="en-US" sz="2000" baseline="30000" dirty="0"/>
              <a:t>th</a:t>
            </a:r>
            <a:r>
              <a:rPr lang="en-US" sz="2000" dirty="0"/>
              <a:t> September, 2018 and  14</a:t>
            </a:r>
            <a:r>
              <a:rPr lang="en-US" sz="2000" baseline="30000" dirty="0"/>
              <a:t>th</a:t>
            </a:r>
            <a:r>
              <a:rPr lang="en-US" sz="2000" dirty="0"/>
              <a:t> February, 2019 and the same shall be scrupulously followed during the current round of revision also. </a:t>
            </a:r>
            <a:r>
              <a:rPr lang="en-US" sz="2000" b="1" dirty="0"/>
              <a:t>The printing of electoral rolls henceforth shall be done only through ERO-Net.</a:t>
            </a:r>
            <a:endParaRPr lang="en-US" sz="2000" dirty="0"/>
          </a:p>
          <a:p>
            <a:pPr>
              <a:buNone/>
            </a:pPr>
            <a:r>
              <a:rPr lang="en-US" sz="2000" dirty="0"/>
              <a:t>   	So far as the integration of electoral roll is concerned, it is clarified that:-</a:t>
            </a:r>
          </a:p>
          <a:p>
            <a:pPr marL="560070" lvl="0" indent="-514350" algn="just">
              <a:buFont typeface="+mj-lt"/>
              <a:buAutoNum type="romanLcPeriod"/>
            </a:pPr>
            <a:r>
              <a:rPr lang="en-US" sz="2000" dirty="0"/>
              <a:t>At the time of draft publication to publish mother roll for SSR, 2020, the mother roll (draft roll) of SSR-2019, plus 3 supplements prepared during revision and continuous updation thereafter will be integrated and amalgamated by bringing family members together. </a:t>
            </a:r>
          </a:p>
          <a:p>
            <a:pPr marL="560070" lvl="0" indent="-514350" algn="just">
              <a:buFont typeface="+mj-lt"/>
              <a:buAutoNum type="romanLcPeriod"/>
            </a:pPr>
            <a:r>
              <a:rPr lang="en-US" sz="2000" dirty="0"/>
              <a:t>At the time of final publication of SSR, 2020, </a:t>
            </a:r>
            <a:r>
              <a:rPr lang="en-US" sz="2000" b="1" dirty="0"/>
              <a:t>the final roll will be a single integrated one, </a:t>
            </a:r>
            <a:r>
              <a:rPr lang="en-US" sz="2000" dirty="0"/>
              <a:t>in which all the addition entries will come with Sl. No. in continuation after the last entry of the mother roll and all the modifications and deletions during summary revision will be reflected in the mother roll itself, as per the Commission’s existing instructions. No separate addition, deletion and modification lists will be printed.</a:t>
            </a:r>
          </a:p>
          <a:p>
            <a:endParaRPr lang="en-US" dirty="0"/>
          </a:p>
        </p:txBody>
      </p:sp>
      <p:sp>
        <p:nvSpPr>
          <p:cNvPr id="2" name="Rectangle 1">
            <a:extLst>
              <a:ext uri="{FF2B5EF4-FFF2-40B4-BE49-F238E27FC236}">
                <a16:creationId xmlns:a16="http://schemas.microsoft.com/office/drawing/2014/main" xmlns="" id="{575C0DAA-BEAF-7F4B-8121-909FACA19634}"/>
              </a:ext>
            </a:extLst>
          </p:cNvPr>
          <p:cNvSpPr/>
          <p:nvPr/>
        </p:nvSpPr>
        <p:spPr>
          <a:xfrm>
            <a:off x="4358618" y="0"/>
            <a:ext cx="3385863" cy="523220"/>
          </a:xfrm>
          <a:prstGeom prst="rect">
            <a:avLst/>
          </a:prstGeom>
        </p:spPr>
        <p:txBody>
          <a:bodyPr wrap="none">
            <a:spAutoFit/>
          </a:bodyPr>
          <a:lstStyle/>
          <a:p>
            <a:r>
              <a:rPr lang="en-US" sz="2800" b="1" dirty="0"/>
              <a:t>Integration of roll </a:t>
            </a:r>
            <a:endParaRPr lang="en-US" sz="28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546099" y="1032932"/>
            <a:ext cx="11222568" cy="5554135"/>
          </a:xfrm>
        </p:spPr>
        <p:txBody>
          <a:bodyPr>
            <a:normAutofit lnSpcReduction="10000"/>
          </a:bodyPr>
          <a:lstStyle/>
          <a:p>
            <a:pPr>
              <a:buNone/>
            </a:pPr>
            <a:r>
              <a:rPr lang="en-US" sz="2400" dirty="0"/>
              <a:t>	(</a:t>
            </a:r>
            <a:r>
              <a:rPr lang="en-US" sz="2400" dirty="0" err="1"/>
              <a:t>i</a:t>
            </a:r>
            <a:r>
              <a:rPr lang="en-US" sz="2400" dirty="0"/>
              <a:t>)</a:t>
            </a:r>
            <a:r>
              <a:rPr lang="en-US" sz="2400" b="1" dirty="0"/>
              <a:t>	</a:t>
            </a:r>
            <a:r>
              <a:rPr lang="en-US" sz="2400" dirty="0"/>
              <a:t>The CEO shall take prior written clearance of the Commission for final publication of the electoral rolls and for that purpose a certificate, to the effect that all the cases of dead/DSEs/Shifted/Registered death and un-enrolled electors have been taken into account and disposed of by the ERO concerned, all logical errors have been removed and 100% EPIC and 100% coverage of photographs in Photo Electoral Rolls have been achieved, shall be submitted by the CEO.</a:t>
            </a:r>
          </a:p>
          <a:p>
            <a:pPr algn="just">
              <a:buNone/>
            </a:pPr>
            <a:r>
              <a:rPr lang="en-US" sz="2400" dirty="0"/>
              <a:t>	(ii)	Request for final publication shall be made to the Commission by the Chief Electoral Officer along with Formats 1-8 by </a:t>
            </a:r>
            <a:r>
              <a:rPr lang="en-US" sz="2400" b="1" u="sng" dirty="0"/>
              <a:t>25</a:t>
            </a:r>
            <a:r>
              <a:rPr lang="en-US" sz="2400" b="1" u="sng" baseline="30000" dirty="0"/>
              <a:t>th </a:t>
            </a:r>
            <a:r>
              <a:rPr lang="en-US" sz="2400" b="1" u="sng" dirty="0"/>
              <a:t>December, 2019.</a:t>
            </a:r>
          </a:p>
          <a:p>
            <a:pPr algn="just">
              <a:buNone/>
            </a:pPr>
            <a:r>
              <a:rPr lang="en-US" sz="2400" dirty="0"/>
              <a:t>     It is clarified that Formats 1 to 8 will be generated through ERO-Net. For this, the data of age-cohort wise projected population, entered during the SSR, 2019 shall be updated by the DEOs immediately. </a:t>
            </a:r>
          </a:p>
          <a:p>
            <a:pPr algn="just">
              <a:buNone/>
            </a:pPr>
            <a:endParaRPr lang="en-US" dirty="0"/>
          </a:p>
        </p:txBody>
      </p:sp>
      <p:sp>
        <p:nvSpPr>
          <p:cNvPr id="2" name="Rectangle 1">
            <a:extLst>
              <a:ext uri="{FF2B5EF4-FFF2-40B4-BE49-F238E27FC236}">
                <a16:creationId xmlns:a16="http://schemas.microsoft.com/office/drawing/2014/main" xmlns="" id="{00D77B0D-CC4C-4547-BCA0-20D6B92A25FF}"/>
              </a:ext>
            </a:extLst>
          </p:cNvPr>
          <p:cNvSpPr/>
          <p:nvPr/>
        </p:nvSpPr>
        <p:spPr>
          <a:xfrm>
            <a:off x="1970448" y="256000"/>
            <a:ext cx="8817222" cy="523220"/>
          </a:xfrm>
          <a:prstGeom prst="rect">
            <a:avLst/>
          </a:prstGeom>
        </p:spPr>
        <p:txBody>
          <a:bodyPr wrap="none">
            <a:spAutoFit/>
          </a:bodyPr>
          <a:lstStyle/>
          <a:p>
            <a:pPr>
              <a:buNone/>
            </a:pPr>
            <a:r>
              <a:rPr lang="en-US" sz="2800" b="1" dirty="0"/>
              <a:t>The Commission’s approval for Final Publication</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E2955FA-E92F-4F49-8E13-826E69BF29A6}"/>
              </a:ext>
            </a:extLst>
          </p:cNvPr>
          <p:cNvSpPr>
            <a:spLocks noGrp="1"/>
          </p:cNvSpPr>
          <p:nvPr>
            <p:ph type="title"/>
          </p:nvPr>
        </p:nvSpPr>
        <p:spPr>
          <a:xfrm>
            <a:off x="478971" y="96430"/>
            <a:ext cx="11137296" cy="892808"/>
          </a:xfrm>
        </p:spPr>
        <p:txBody>
          <a:bodyPr>
            <a:noAutofit/>
          </a:bodyPr>
          <a:lstStyle/>
          <a:p>
            <a:r>
              <a:rPr lang="en-US" b="1" dirty="0"/>
              <a:t>Suggestions/ Comments of CEOs are solicited on………..</a:t>
            </a:r>
          </a:p>
        </p:txBody>
      </p:sp>
      <p:sp>
        <p:nvSpPr>
          <p:cNvPr id="3" name="Content Placeholder 2">
            <a:extLst>
              <a:ext uri="{FF2B5EF4-FFF2-40B4-BE49-F238E27FC236}">
                <a16:creationId xmlns:a16="http://schemas.microsoft.com/office/drawing/2014/main" xmlns="" id="{C3A44148-A0F8-F44A-BBCA-7182365145D0}"/>
              </a:ext>
            </a:extLst>
          </p:cNvPr>
          <p:cNvSpPr>
            <a:spLocks noGrp="1"/>
          </p:cNvSpPr>
          <p:nvPr>
            <p:ph sz="quarter" idx="13"/>
          </p:nvPr>
        </p:nvSpPr>
        <p:spPr>
          <a:xfrm>
            <a:off x="478971" y="989237"/>
            <a:ext cx="11463866" cy="5750229"/>
          </a:xfrm>
        </p:spPr>
        <p:txBody>
          <a:bodyPr>
            <a:normAutofit fontScale="85000" lnSpcReduction="20000"/>
          </a:bodyPr>
          <a:lstStyle/>
          <a:p>
            <a:r>
              <a:rPr lang="en-US" sz="2400" dirty="0"/>
              <a:t>Strategy for Sensitization and Motivation of  Stakeholders for EVP and SSR 2020</a:t>
            </a:r>
          </a:p>
          <a:p>
            <a:r>
              <a:rPr lang="en-US" sz="2400" dirty="0"/>
              <a:t>Cascaded training and capacity building of Staff for EVP and SSR 2020</a:t>
            </a:r>
          </a:p>
          <a:p>
            <a:r>
              <a:rPr lang="en-US" sz="2400" dirty="0"/>
              <a:t>The proposed EVP, Pre-revision and Revision Schedule and activities.</a:t>
            </a:r>
          </a:p>
          <a:p>
            <a:r>
              <a:rPr lang="en-US" sz="2400" dirty="0"/>
              <a:t>List of documents for verification. Whether document no. be kept in database.</a:t>
            </a:r>
          </a:p>
          <a:p>
            <a:r>
              <a:rPr lang="en-US" sz="2400" dirty="0"/>
              <a:t>To provide facilities for appointing the BLA, AC/Distt./State representatives of Political Parties and sharing of information on ER Operations periodically on NVSP.</a:t>
            </a:r>
          </a:p>
          <a:p>
            <a:r>
              <a:rPr lang="en-US" sz="2400" dirty="0"/>
              <a:t>On the standardization of Section and part boundaries</a:t>
            </a:r>
          </a:p>
          <a:p>
            <a:r>
              <a:rPr lang="en-US" sz="2400" dirty="0"/>
              <a:t>Preparation of Improved Nazari Naksha with six Images</a:t>
            </a:r>
          </a:p>
          <a:p>
            <a:r>
              <a:rPr lang="en-US" sz="2400" dirty="0"/>
              <a:t>Involvement of CSCs and similar Voter facilitation centers</a:t>
            </a:r>
          </a:p>
          <a:p>
            <a:r>
              <a:rPr lang="en-US" sz="2400" dirty="0"/>
              <a:t>Geo Tagging and GIS activities</a:t>
            </a:r>
          </a:p>
          <a:p>
            <a:r>
              <a:rPr lang="en-US" sz="2400" dirty="0"/>
              <a:t>Activating BLOs and optimization of BLO activities.</a:t>
            </a:r>
          </a:p>
          <a:p>
            <a:r>
              <a:rPr lang="en-US" sz="2400" dirty="0"/>
              <a:t>Integrated Common Rolls for AC Constituencies/ Local Bodies Constituencies.</a:t>
            </a:r>
          </a:p>
          <a:p>
            <a:r>
              <a:rPr lang="en-US" sz="2400" dirty="0"/>
              <a:t>ERO Net: Improved Dashboard, time limits, escalation of time barred cases</a:t>
            </a:r>
          </a:p>
          <a:p>
            <a:endParaRPr lang="en-US" sz="2400" dirty="0"/>
          </a:p>
          <a:p>
            <a:endParaRPr lang="en-US" sz="2400" dirty="0"/>
          </a:p>
        </p:txBody>
      </p:sp>
    </p:spTree>
    <p:extLst>
      <p:ext uri="{BB962C8B-B14F-4D97-AF65-F5344CB8AC3E}">
        <p14:creationId xmlns:p14="http://schemas.microsoft.com/office/powerpoint/2010/main" xmlns="" val="8713028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12790C7-7D37-3246-ACEF-E7CCF2DD2D98}"/>
              </a:ext>
            </a:extLst>
          </p:cNvPr>
          <p:cNvSpPr>
            <a:spLocks noGrp="1"/>
          </p:cNvSpPr>
          <p:nvPr>
            <p:ph sz="quarter" idx="13"/>
          </p:nvPr>
        </p:nvSpPr>
        <p:spPr>
          <a:xfrm>
            <a:off x="1570494" y="204578"/>
            <a:ext cx="8534400" cy="539341"/>
          </a:xfrm>
        </p:spPr>
        <p:txBody>
          <a:bodyPr>
            <a:normAutofit/>
          </a:bodyPr>
          <a:lstStyle/>
          <a:p>
            <a:pPr marL="0" indent="0" algn="ctr">
              <a:buNone/>
            </a:pPr>
            <a:r>
              <a:rPr lang="en-US" sz="2400" b="1" dirty="0"/>
              <a:t>Expected outcome of EVP</a:t>
            </a:r>
          </a:p>
        </p:txBody>
      </p:sp>
      <p:sp>
        <p:nvSpPr>
          <p:cNvPr id="4" name="TextBox 3">
            <a:extLst>
              <a:ext uri="{FF2B5EF4-FFF2-40B4-BE49-F238E27FC236}">
                <a16:creationId xmlns:a16="http://schemas.microsoft.com/office/drawing/2014/main" xmlns="" id="{AB705D40-1D0F-8544-9482-F5759B15AD11}"/>
              </a:ext>
            </a:extLst>
          </p:cNvPr>
          <p:cNvSpPr txBox="1"/>
          <p:nvPr/>
        </p:nvSpPr>
        <p:spPr>
          <a:xfrm>
            <a:off x="1232453" y="743919"/>
            <a:ext cx="10306878" cy="5909310"/>
          </a:xfrm>
          <a:prstGeom prst="rect">
            <a:avLst/>
          </a:prstGeom>
          <a:noFill/>
        </p:spPr>
        <p:txBody>
          <a:bodyPr wrap="square" rtlCol="0">
            <a:spAutoFit/>
          </a:bodyPr>
          <a:lstStyle/>
          <a:p>
            <a:r>
              <a:rPr lang="en-US" dirty="0"/>
              <a:t>For Electoral Officers;</a:t>
            </a:r>
          </a:p>
          <a:p>
            <a:endParaRPr lang="en-US" dirty="0"/>
          </a:p>
          <a:p>
            <a:pPr marL="342900" indent="-342900">
              <a:buFont typeface="+mj-lt"/>
              <a:buAutoNum type="arabicPeriod"/>
            </a:pPr>
            <a:r>
              <a:rPr lang="en-US" dirty="0"/>
              <a:t>Error free electoral rolls. </a:t>
            </a:r>
          </a:p>
          <a:p>
            <a:pPr marL="342900" indent="-342900">
              <a:buFont typeface="+mj-lt"/>
              <a:buAutoNum type="arabicPeriod"/>
            </a:pPr>
            <a:r>
              <a:rPr lang="en-US" dirty="0"/>
              <a:t>No. of Form 8 would be reduced.</a:t>
            </a:r>
          </a:p>
          <a:p>
            <a:pPr marL="342900" indent="-342900">
              <a:buFont typeface="+mj-lt"/>
              <a:buAutoNum type="arabicPeriod"/>
            </a:pPr>
            <a:r>
              <a:rPr lang="en-US" dirty="0"/>
              <a:t>Data entry work and resultant errors would be reduced.</a:t>
            </a:r>
          </a:p>
          <a:p>
            <a:pPr marL="342900" indent="-342900">
              <a:buFont typeface="+mj-lt"/>
              <a:buAutoNum type="arabicPeriod"/>
            </a:pPr>
            <a:r>
              <a:rPr lang="en-US" dirty="0"/>
              <a:t>Encouraging online submission and processing of electoral forms</a:t>
            </a:r>
          </a:p>
          <a:p>
            <a:pPr marL="342900" indent="-342900">
              <a:buFont typeface="+mj-lt"/>
              <a:buAutoNum type="arabicPeriod"/>
            </a:pPr>
            <a:r>
              <a:rPr lang="en-US" dirty="0"/>
              <a:t>Standardization and Portability of EPIC No.- simultaneous deletion and addition with no repeat entries in system. Log record of all ER operations.</a:t>
            </a:r>
          </a:p>
          <a:p>
            <a:pPr marL="342900" indent="-342900">
              <a:buFont typeface="+mj-lt"/>
              <a:buAutoNum type="arabicPeriod"/>
            </a:pPr>
            <a:r>
              <a:rPr lang="en-US" dirty="0"/>
              <a:t>No Dead/Shifted Electors/ repeat entries in the Roll</a:t>
            </a:r>
          </a:p>
          <a:p>
            <a:pPr marL="342900" indent="-342900">
              <a:buFont typeface="+mj-lt"/>
              <a:buAutoNum type="arabicPeriod"/>
            </a:pPr>
            <a:r>
              <a:rPr lang="en-US" dirty="0"/>
              <a:t>Periodical/ regular updation of Electoral Rolls possible.</a:t>
            </a:r>
          </a:p>
          <a:p>
            <a:pPr marL="342900" indent="-342900">
              <a:buFont typeface="+mj-lt"/>
              <a:buAutoNum type="arabicPeriod"/>
            </a:pPr>
            <a:r>
              <a:rPr lang="en-US" dirty="0"/>
              <a:t>Constant connect with the existing Electors through Mobile App, SMS, e-mails.</a:t>
            </a:r>
          </a:p>
          <a:p>
            <a:pPr marL="342900" indent="-342900">
              <a:buFont typeface="+mj-lt"/>
              <a:buAutoNum type="arabicPeriod"/>
            </a:pPr>
            <a:r>
              <a:rPr lang="en-US" dirty="0"/>
              <a:t>Prospective electors can be connected through existing electors in family for their enrolment when become eligible.</a:t>
            </a:r>
          </a:p>
          <a:p>
            <a:pPr marL="342900" indent="-342900">
              <a:buFont typeface="+mj-lt"/>
              <a:buAutoNum type="arabicPeriod"/>
            </a:pPr>
            <a:r>
              <a:rPr lang="en-US" dirty="0"/>
              <a:t>Complete data of </a:t>
            </a:r>
            <a:r>
              <a:rPr lang="en-US" dirty="0" err="1"/>
              <a:t>PwD</a:t>
            </a:r>
            <a:r>
              <a:rPr lang="en-US" dirty="0"/>
              <a:t> for accessible elections.</a:t>
            </a:r>
          </a:p>
          <a:p>
            <a:pPr marL="342900" indent="-342900">
              <a:buFont typeface="+mj-lt"/>
              <a:buAutoNum type="arabicPeriod"/>
            </a:pPr>
            <a:r>
              <a:rPr lang="en-US" dirty="0"/>
              <a:t>GIS in ER may help in correcting the Sections and Part boundaries through a GIS based decision support system.</a:t>
            </a:r>
          </a:p>
          <a:p>
            <a:pPr marL="342900" indent="-342900">
              <a:buFont typeface="+mj-lt"/>
              <a:buAutoNum type="arabicPeriod"/>
            </a:pPr>
            <a:r>
              <a:rPr lang="en-US" dirty="0"/>
              <a:t>Linking with Birth and Death register would enable capturing data on dead electors and prospective electors.</a:t>
            </a:r>
          </a:p>
          <a:p>
            <a:pPr marL="342900" indent="-342900">
              <a:buFont typeface="+mj-lt"/>
              <a:buAutoNum type="arabicPeriod"/>
            </a:pPr>
            <a:r>
              <a:rPr lang="en-US" dirty="0"/>
              <a:t> Help in optimizing the BLO system.</a:t>
            </a:r>
          </a:p>
          <a:p>
            <a:pPr marL="342900" indent="-342900">
              <a:buFont typeface="+mj-lt"/>
              <a:buAutoNum type="arabicPeriod"/>
            </a:pPr>
            <a:r>
              <a:rPr lang="en-US" dirty="0"/>
              <a:t>Reduction in workload related to Registration work. </a:t>
            </a:r>
          </a:p>
          <a:p>
            <a:pPr marL="342900" indent="-342900">
              <a:buFont typeface="+mj-lt"/>
              <a:buAutoNum type="arabicPeriod"/>
            </a:pPr>
            <a:r>
              <a:rPr lang="en-US" dirty="0"/>
              <a:t>It is possible to generate Common integrated ERs for Local bodies.</a:t>
            </a:r>
          </a:p>
        </p:txBody>
      </p:sp>
    </p:spTree>
    <p:extLst>
      <p:ext uri="{BB962C8B-B14F-4D97-AF65-F5344CB8AC3E}">
        <p14:creationId xmlns:p14="http://schemas.microsoft.com/office/powerpoint/2010/main" xmlns="" val="18834260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12790C7-7D37-3246-ACEF-E7CCF2DD2D98}"/>
              </a:ext>
            </a:extLst>
          </p:cNvPr>
          <p:cNvSpPr>
            <a:spLocks noGrp="1"/>
          </p:cNvSpPr>
          <p:nvPr>
            <p:ph sz="quarter" idx="13"/>
          </p:nvPr>
        </p:nvSpPr>
        <p:spPr>
          <a:xfrm>
            <a:off x="1570494" y="204578"/>
            <a:ext cx="8534400" cy="539341"/>
          </a:xfrm>
        </p:spPr>
        <p:txBody>
          <a:bodyPr>
            <a:normAutofit/>
          </a:bodyPr>
          <a:lstStyle/>
          <a:p>
            <a:pPr marL="0" indent="0" algn="ctr">
              <a:buNone/>
            </a:pPr>
            <a:r>
              <a:rPr lang="en-US" sz="2400" b="1" dirty="0"/>
              <a:t>Expected outcome of EVP</a:t>
            </a:r>
          </a:p>
        </p:txBody>
      </p:sp>
      <p:sp>
        <p:nvSpPr>
          <p:cNvPr id="4" name="TextBox 3">
            <a:extLst>
              <a:ext uri="{FF2B5EF4-FFF2-40B4-BE49-F238E27FC236}">
                <a16:creationId xmlns:a16="http://schemas.microsoft.com/office/drawing/2014/main" xmlns="" id="{AB705D40-1D0F-8544-9482-F5759B15AD11}"/>
              </a:ext>
            </a:extLst>
          </p:cNvPr>
          <p:cNvSpPr txBox="1"/>
          <p:nvPr/>
        </p:nvSpPr>
        <p:spPr>
          <a:xfrm>
            <a:off x="1282148" y="1152939"/>
            <a:ext cx="10306878" cy="4801314"/>
          </a:xfrm>
          <a:prstGeom prst="rect">
            <a:avLst/>
          </a:prstGeom>
          <a:noFill/>
        </p:spPr>
        <p:txBody>
          <a:bodyPr wrap="square" rtlCol="0">
            <a:spAutoFit/>
          </a:bodyPr>
          <a:lstStyle/>
          <a:p>
            <a:r>
              <a:rPr lang="en-US" b="1" u="sng" dirty="0"/>
              <a:t>For Electors/ Citizens-</a:t>
            </a:r>
          </a:p>
          <a:p>
            <a:endParaRPr lang="en-US" dirty="0"/>
          </a:p>
          <a:p>
            <a:pPr marL="342900" indent="-342900">
              <a:buFont typeface="+mj-lt"/>
              <a:buAutoNum type="arabicPeriod"/>
            </a:pPr>
            <a:r>
              <a:rPr lang="en-US" dirty="0"/>
              <a:t>Error free entry electoral rolls.</a:t>
            </a:r>
          </a:p>
          <a:p>
            <a:pPr marL="342900" indent="-342900">
              <a:buFont typeface="+mj-lt"/>
              <a:buAutoNum type="arabicPeriod"/>
            </a:pPr>
            <a:r>
              <a:rPr lang="en-US" dirty="0"/>
              <a:t>Historical information on what ER operations have been done for Electors entry would be available.</a:t>
            </a:r>
          </a:p>
          <a:p>
            <a:pPr marL="342900" indent="-342900">
              <a:buFont typeface="+mj-lt"/>
              <a:buAutoNum type="arabicPeriod"/>
            </a:pPr>
            <a:r>
              <a:rPr lang="en-US" dirty="0"/>
              <a:t>Ease of submitting their registration </a:t>
            </a:r>
          </a:p>
          <a:p>
            <a:pPr marL="342900" indent="-342900">
              <a:buFont typeface="+mj-lt"/>
              <a:buAutoNum type="arabicPeriod"/>
            </a:pPr>
            <a:r>
              <a:rPr lang="en-US" dirty="0"/>
              <a:t>Portability of EPIC No.</a:t>
            </a:r>
          </a:p>
          <a:p>
            <a:pPr marL="342900" indent="-342900">
              <a:buFont typeface="+mj-lt"/>
              <a:buAutoNum type="arabicPeriod"/>
            </a:pPr>
            <a:r>
              <a:rPr lang="en-US" dirty="0"/>
              <a:t>No unenrolled family member.</a:t>
            </a:r>
          </a:p>
          <a:p>
            <a:pPr marL="342900" indent="-342900">
              <a:buFont typeface="+mj-lt"/>
              <a:buAutoNum type="arabicPeriod"/>
            </a:pPr>
            <a:r>
              <a:rPr lang="en-US" dirty="0"/>
              <a:t>No deletion of name without information to Elector.</a:t>
            </a:r>
          </a:p>
          <a:p>
            <a:pPr marL="342900" indent="-342900">
              <a:buFont typeface="+mj-lt"/>
              <a:buAutoNum type="arabicPeriod"/>
            </a:pPr>
            <a:r>
              <a:rPr lang="en-US" dirty="0"/>
              <a:t>Periodical/ regular notifications on updation of Sl. No. and Part No. in Electoral Rolls.</a:t>
            </a:r>
          </a:p>
          <a:p>
            <a:pPr marL="342900" indent="-342900">
              <a:buFont typeface="+mj-lt"/>
              <a:buAutoNum type="arabicPeriod"/>
            </a:pPr>
            <a:r>
              <a:rPr lang="en-US" dirty="0"/>
              <a:t>Constant connect and Update with the Electoral Officers and Returning Officers through Mobile App, SMS, e-mails for various important changes and notifications.</a:t>
            </a:r>
          </a:p>
          <a:p>
            <a:pPr marL="342900" indent="-342900">
              <a:buFont typeface="+mj-lt"/>
              <a:buAutoNum type="arabicPeriod"/>
            </a:pPr>
            <a:r>
              <a:rPr lang="en-US" dirty="0"/>
              <a:t>Prospective electors can be connected through existing electors in family for their enrolment when eligible.</a:t>
            </a:r>
          </a:p>
          <a:p>
            <a:pPr marL="342900" indent="-342900">
              <a:buFont typeface="+mj-lt"/>
              <a:buAutoNum type="arabicPeriod"/>
            </a:pPr>
            <a:r>
              <a:rPr lang="en-US" dirty="0"/>
              <a:t>GIS in ER may help in knowing “</a:t>
            </a:r>
            <a:r>
              <a:rPr lang="en-US" i="1" dirty="0"/>
              <a:t>how to reach your Polling Station</a:t>
            </a:r>
            <a:r>
              <a:rPr lang="en-US" dirty="0"/>
              <a:t>” and “</a:t>
            </a:r>
            <a:r>
              <a:rPr lang="en-US" i="1" dirty="0"/>
              <a:t>Know your polling station”.</a:t>
            </a:r>
          </a:p>
          <a:p>
            <a:endParaRPr lang="en-US" dirty="0"/>
          </a:p>
        </p:txBody>
      </p:sp>
    </p:spTree>
    <p:extLst>
      <p:ext uri="{BB962C8B-B14F-4D97-AF65-F5344CB8AC3E}">
        <p14:creationId xmlns:p14="http://schemas.microsoft.com/office/powerpoint/2010/main" xmlns="" val="7104589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3"/>
            <p:extLst>
              <p:ext uri="{D42A27DB-BD31-4B8C-83A1-F6EECF244321}">
                <p14:modId xmlns:p14="http://schemas.microsoft.com/office/powerpoint/2010/main" xmlns="" val="170595501"/>
              </p:ext>
            </p:extLst>
          </p:nvPr>
        </p:nvGraphicFramePr>
        <p:xfrm>
          <a:off x="392112" y="261938"/>
          <a:ext cx="11155679" cy="3523488"/>
        </p:xfrm>
        <a:graphic>
          <a:graphicData uri="http://schemas.openxmlformats.org/drawingml/2006/table">
            <a:tbl>
              <a:tblPr firstRow="1" bandRow="1">
                <a:tableStyleId>{5C22544A-7EE6-4342-B048-85BDC9FD1C3A}</a:tableStyleId>
              </a:tblPr>
              <a:tblGrid>
                <a:gridCol w="11155679">
                  <a:extLst>
                    <a:ext uri="{9D8B030D-6E8A-4147-A177-3AD203B41FA5}">
                      <a16:colId xmlns:a16="http://schemas.microsoft.com/office/drawing/2014/main" xmlns="" val="20001"/>
                    </a:ext>
                  </a:extLst>
                </a:gridCol>
              </a:tblGrid>
              <a:tr h="46044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200" b="1" dirty="0">
                          <a:latin typeface="Times New Roman"/>
                          <a:ea typeface="Calibri"/>
                          <a:cs typeface="Times New Roman"/>
                        </a:rPr>
                        <a:t>Electors Verification Programme (EVP)-</a:t>
                      </a:r>
                      <a:r>
                        <a:rPr lang="en-US" sz="3200" dirty="0">
                          <a:latin typeface="Times New Roman"/>
                          <a:ea typeface="Calibri"/>
                          <a:cs typeface="Times New Roman"/>
                        </a:rPr>
                        <a:t> </a:t>
                      </a:r>
                      <a:r>
                        <a:rPr lang="en-US" sz="2800" dirty="0">
                          <a:latin typeface="Times New Roman"/>
                          <a:ea typeface="Calibri"/>
                          <a:cs typeface="Times New Roman"/>
                        </a:rPr>
                        <a:t>01.08.2019 to 31.08.2019</a:t>
                      </a:r>
                      <a:endParaRPr lang="en-US" sz="3200" dirty="0"/>
                    </a:p>
                  </a:txBody>
                  <a:tcPr/>
                </a:tc>
                <a:extLst>
                  <a:ext uri="{0D108BD9-81ED-4DB2-BD59-A6C34878D82A}">
                    <a16:rowId xmlns:a16="http://schemas.microsoft.com/office/drawing/2014/main" xmlns="" val="10001"/>
                  </a:ext>
                </a:extLst>
              </a:tr>
              <a:tr h="2836742">
                <a:tc>
                  <a:txBody>
                    <a:bodyPr/>
                    <a:lstStyle/>
                    <a:p>
                      <a:pPr marL="0" marR="0" algn="just">
                        <a:lnSpc>
                          <a:spcPct val="115000"/>
                        </a:lnSpc>
                        <a:spcBef>
                          <a:spcPts val="0"/>
                        </a:spcBef>
                        <a:spcAft>
                          <a:spcPts val="0"/>
                        </a:spcAft>
                      </a:pPr>
                      <a:r>
                        <a:rPr lang="en-US" sz="2800" dirty="0">
                          <a:latin typeface="Times New Roman"/>
                          <a:ea typeface="Calibri"/>
                          <a:cs typeface="Times New Roman"/>
                        </a:rPr>
                        <a:t>The citizens to verify their electoral details and give Family information through :-</a:t>
                      </a:r>
                    </a:p>
                    <a:p>
                      <a:pPr marL="514350" marR="0" indent="-514350" algn="just">
                        <a:lnSpc>
                          <a:spcPct val="115000"/>
                        </a:lnSpc>
                        <a:spcBef>
                          <a:spcPts val="0"/>
                        </a:spcBef>
                        <a:spcAft>
                          <a:spcPts val="0"/>
                        </a:spcAft>
                        <a:buFont typeface="+mj-lt"/>
                        <a:buAutoNum type="arabicPeriod"/>
                      </a:pPr>
                      <a:r>
                        <a:rPr lang="en-US" sz="2800" dirty="0">
                          <a:latin typeface="Times New Roman"/>
                          <a:ea typeface="Calibri"/>
                          <a:cs typeface="Times New Roman"/>
                        </a:rPr>
                        <a:t>Voter helpline Mobile app, </a:t>
                      </a:r>
                    </a:p>
                    <a:p>
                      <a:pPr marL="514350" marR="0" indent="-514350" algn="just">
                        <a:lnSpc>
                          <a:spcPct val="115000"/>
                        </a:lnSpc>
                        <a:spcBef>
                          <a:spcPts val="0"/>
                        </a:spcBef>
                        <a:spcAft>
                          <a:spcPts val="0"/>
                        </a:spcAft>
                        <a:buFont typeface="+mj-lt"/>
                        <a:buAutoNum type="arabicPeriod"/>
                      </a:pPr>
                      <a:r>
                        <a:rPr lang="en-US" sz="2800" dirty="0">
                          <a:latin typeface="Times New Roman"/>
                          <a:ea typeface="Calibri"/>
                          <a:cs typeface="Times New Roman"/>
                        </a:rPr>
                        <a:t>NVSP portal, </a:t>
                      </a:r>
                    </a:p>
                    <a:p>
                      <a:pPr marL="514350" marR="0" indent="-514350" algn="just">
                        <a:lnSpc>
                          <a:spcPct val="115000"/>
                        </a:lnSpc>
                        <a:spcBef>
                          <a:spcPts val="0"/>
                        </a:spcBef>
                        <a:spcAft>
                          <a:spcPts val="0"/>
                        </a:spcAft>
                        <a:buFont typeface="+mj-lt"/>
                        <a:buAutoNum type="arabicPeriod"/>
                      </a:pPr>
                      <a:r>
                        <a:rPr lang="en-US" sz="2800" dirty="0">
                          <a:latin typeface="Times New Roman"/>
                          <a:ea typeface="Calibri"/>
                          <a:cs typeface="Times New Roman"/>
                        </a:rPr>
                        <a:t>By visiting Common Service Centers (CSCs) etc. </a:t>
                      </a:r>
                    </a:p>
                    <a:p>
                      <a:pPr marL="514350" marR="0" indent="-514350" algn="just">
                        <a:lnSpc>
                          <a:spcPct val="115000"/>
                        </a:lnSpc>
                        <a:spcBef>
                          <a:spcPts val="0"/>
                        </a:spcBef>
                        <a:spcAft>
                          <a:spcPts val="0"/>
                        </a:spcAft>
                        <a:buFont typeface="+mj-lt"/>
                        <a:buAutoNum type="arabicPeriod"/>
                      </a:pPr>
                      <a:r>
                        <a:rPr lang="en-US" sz="2800" dirty="0">
                          <a:latin typeface="Times New Roman"/>
                          <a:ea typeface="Calibri"/>
                          <a:cs typeface="Times New Roman"/>
                        </a:rPr>
                        <a:t>1950 Voter Helpline.</a:t>
                      </a:r>
                      <a:endParaRPr lang="en-US" sz="2800" dirty="0">
                        <a:latin typeface="Calibri"/>
                        <a:ea typeface="Calibri"/>
                        <a:cs typeface="Times New Roman"/>
                      </a:endParaRPr>
                    </a:p>
                  </a:txBody>
                  <a:tcPr marL="68580" marR="68580" marT="0" marB="0">
                    <a:solidFill>
                      <a:schemeClr val="accent2">
                        <a:lumMod val="20000"/>
                        <a:lumOff val="80000"/>
                      </a:schemeClr>
                    </a:solidFill>
                  </a:tcPr>
                </a:tc>
                <a:extLst>
                  <a:ext uri="{0D108BD9-81ED-4DB2-BD59-A6C34878D82A}">
                    <a16:rowId xmlns:a16="http://schemas.microsoft.com/office/drawing/2014/main" xmlns="" val="10002"/>
                  </a:ext>
                </a:extLst>
              </a:tr>
            </a:tbl>
          </a:graphicData>
        </a:graphic>
      </p:graphicFrame>
      <p:sp>
        <p:nvSpPr>
          <p:cNvPr id="2" name="TextBox 1">
            <a:extLst>
              <a:ext uri="{FF2B5EF4-FFF2-40B4-BE49-F238E27FC236}">
                <a16:creationId xmlns:a16="http://schemas.microsoft.com/office/drawing/2014/main" xmlns="" id="{65EA82DD-285F-F349-BA8F-5F254F5A4268}"/>
              </a:ext>
            </a:extLst>
          </p:cNvPr>
          <p:cNvSpPr txBox="1"/>
          <p:nvPr/>
        </p:nvSpPr>
        <p:spPr>
          <a:xfrm>
            <a:off x="392112" y="3754311"/>
            <a:ext cx="11155679" cy="2862322"/>
          </a:xfrm>
          <a:prstGeom prst="rect">
            <a:avLst/>
          </a:prstGeom>
          <a:solidFill>
            <a:schemeClr val="accent3">
              <a:lumMod val="20000"/>
              <a:lumOff val="80000"/>
            </a:schemeClr>
          </a:solidFill>
        </p:spPr>
        <p:txBody>
          <a:bodyPr wrap="square" rtlCol="0">
            <a:spAutoFit/>
          </a:bodyPr>
          <a:lstStyle/>
          <a:p>
            <a:pPr algn="just">
              <a:buNone/>
            </a:pPr>
            <a:r>
              <a:rPr lang="en-US" sz="2000" dirty="0"/>
              <a:t>On filling up the information:-</a:t>
            </a:r>
          </a:p>
          <a:p>
            <a:pPr marL="502920" lvl="0" indent="-457200">
              <a:buFont typeface="+mj-lt"/>
              <a:buAutoNum type="alphaLcPeriod"/>
            </a:pPr>
            <a:r>
              <a:rPr lang="en-US" sz="2000" dirty="0"/>
              <a:t>If any discrepancy is reported in the elector’s detail, automatic Form 8 will be generated</a:t>
            </a:r>
          </a:p>
          <a:p>
            <a:pPr marL="502920" lvl="0" indent="-457200">
              <a:buFont typeface="+mj-lt"/>
              <a:buAutoNum type="alphaLcPeriod"/>
            </a:pPr>
            <a:r>
              <a:rPr lang="en-US" sz="2000" dirty="0"/>
              <a:t>In case of Dead/shifted members, facility of generation of Form-7 would be provided. Form-7 would be filled by a near relative/family member </a:t>
            </a:r>
          </a:p>
          <a:p>
            <a:pPr marL="502920" lvl="0" indent="-457200">
              <a:buFont typeface="+mj-lt"/>
              <a:buAutoNum type="alphaLcPeriod"/>
            </a:pPr>
            <a:r>
              <a:rPr lang="en-US" sz="2000" dirty="0"/>
              <a:t>For registration of un-enrolled eligible elector will be given facility of filling up of Form -6.</a:t>
            </a:r>
          </a:p>
          <a:p>
            <a:pPr marL="502920" lvl="0" indent="-457200">
              <a:buFont typeface="+mj-lt"/>
              <a:buAutoNum type="alphaLcPeriod"/>
            </a:pPr>
            <a:r>
              <a:rPr lang="en-US" sz="2000" dirty="0"/>
              <a:t>Details of prospective voters will be collected during the programme for keeping the same in database and eventual submission of Form-6 once SSR 2020 period starts.</a:t>
            </a:r>
          </a:p>
          <a:p>
            <a:pPr marL="502920" lvl="0" indent="-457200">
              <a:buFont typeface="+mj-lt"/>
              <a:buAutoNum type="alphaLcPeriod"/>
            </a:pPr>
            <a:r>
              <a:rPr lang="en-US" sz="2000" dirty="0"/>
              <a:t>PWD electors will be given facility through Voter helpline No. 1950 to give their details.</a:t>
            </a:r>
          </a:p>
        </p:txBody>
      </p:sp>
    </p:spTree>
    <p:extLst>
      <p:ext uri="{BB962C8B-B14F-4D97-AF65-F5344CB8AC3E}">
        <p14:creationId xmlns:p14="http://schemas.microsoft.com/office/powerpoint/2010/main" xmlns="" val="128180127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12790C7-7D37-3246-ACEF-E7CCF2DD2D98}"/>
              </a:ext>
            </a:extLst>
          </p:cNvPr>
          <p:cNvSpPr>
            <a:spLocks noGrp="1"/>
          </p:cNvSpPr>
          <p:nvPr>
            <p:ph sz="quarter" idx="13"/>
          </p:nvPr>
        </p:nvSpPr>
        <p:spPr>
          <a:xfrm>
            <a:off x="1570494" y="204578"/>
            <a:ext cx="8534400" cy="539341"/>
          </a:xfrm>
        </p:spPr>
        <p:txBody>
          <a:bodyPr>
            <a:normAutofit/>
          </a:bodyPr>
          <a:lstStyle/>
          <a:p>
            <a:pPr marL="0" indent="0" algn="ctr">
              <a:buNone/>
            </a:pPr>
            <a:r>
              <a:rPr lang="en-US" sz="2400" b="1" dirty="0"/>
              <a:t>Expected outcome of EVP</a:t>
            </a:r>
          </a:p>
        </p:txBody>
      </p:sp>
      <p:sp>
        <p:nvSpPr>
          <p:cNvPr id="4" name="TextBox 3">
            <a:extLst>
              <a:ext uri="{FF2B5EF4-FFF2-40B4-BE49-F238E27FC236}">
                <a16:creationId xmlns:a16="http://schemas.microsoft.com/office/drawing/2014/main" xmlns="" id="{AB705D40-1D0F-8544-9482-F5759B15AD11}"/>
              </a:ext>
            </a:extLst>
          </p:cNvPr>
          <p:cNvSpPr txBox="1"/>
          <p:nvPr/>
        </p:nvSpPr>
        <p:spPr>
          <a:xfrm>
            <a:off x="1282148" y="1152939"/>
            <a:ext cx="10306878" cy="4339650"/>
          </a:xfrm>
          <a:prstGeom prst="rect">
            <a:avLst/>
          </a:prstGeom>
          <a:noFill/>
        </p:spPr>
        <p:txBody>
          <a:bodyPr wrap="square" rtlCol="0">
            <a:spAutoFit/>
          </a:bodyPr>
          <a:lstStyle/>
          <a:p>
            <a:r>
              <a:rPr lang="en-US" b="1" u="sng" dirty="0"/>
              <a:t>For Political Parties:-</a:t>
            </a:r>
          </a:p>
          <a:p>
            <a:endParaRPr lang="en-US" dirty="0"/>
          </a:p>
          <a:p>
            <a:pPr marL="342900" indent="-342900">
              <a:buFont typeface="+mj-lt"/>
              <a:buAutoNum type="arabicPeriod"/>
            </a:pPr>
            <a:r>
              <a:rPr lang="en-US" sz="2000" dirty="0"/>
              <a:t>Effective participation and transparency in enrolment and E Registration Operations.</a:t>
            </a:r>
          </a:p>
          <a:p>
            <a:pPr marL="342900" indent="-342900">
              <a:buFont typeface="+mj-lt"/>
              <a:buAutoNum type="arabicPeriod"/>
            </a:pPr>
            <a:r>
              <a:rPr lang="en-US" sz="2000" dirty="0"/>
              <a:t>Error free entry in electoral rolls.</a:t>
            </a:r>
          </a:p>
          <a:p>
            <a:pPr marL="342900" indent="-342900">
              <a:buFont typeface="+mj-lt"/>
              <a:buAutoNum type="arabicPeriod"/>
            </a:pPr>
            <a:r>
              <a:rPr lang="en-US" sz="2000" dirty="0"/>
              <a:t>Constant flow of information on the ER operations.</a:t>
            </a:r>
          </a:p>
          <a:p>
            <a:pPr marL="342900" indent="-342900">
              <a:buFont typeface="+mj-lt"/>
              <a:buAutoNum type="arabicPeriod"/>
            </a:pPr>
            <a:r>
              <a:rPr lang="en-US" sz="2000" dirty="0"/>
              <a:t>Notifications on the changes done/proposed in ER No </a:t>
            </a:r>
          </a:p>
          <a:p>
            <a:pPr marL="342900" indent="-342900">
              <a:buFont typeface="+mj-lt"/>
              <a:buAutoNum type="arabicPeriod"/>
            </a:pPr>
            <a:r>
              <a:rPr lang="en-US" sz="2000" dirty="0"/>
              <a:t>Periodical/ regular updation of Sl. No. and Part No. in Electoral Rolls.</a:t>
            </a:r>
          </a:p>
          <a:p>
            <a:pPr marL="342900" indent="-342900">
              <a:buFont typeface="+mj-lt"/>
              <a:buAutoNum type="arabicPeriod"/>
            </a:pPr>
            <a:r>
              <a:rPr lang="en-US" sz="2000" dirty="0"/>
              <a:t>Constant connect and Update with the Electoral Officers and Returning Officers through Mobile App, SMS, e-mails.</a:t>
            </a:r>
          </a:p>
          <a:p>
            <a:pPr marL="342900" indent="-342900">
              <a:buFont typeface="+mj-lt"/>
              <a:buAutoNum type="arabicPeriod"/>
            </a:pPr>
            <a:r>
              <a:rPr lang="en-US" sz="2000" dirty="0"/>
              <a:t>Prospective electors can be connected through electors in family for their enrolment when eligible.</a:t>
            </a:r>
          </a:p>
          <a:p>
            <a:pPr marL="342900" indent="-342900">
              <a:buFont typeface="+mj-lt"/>
              <a:buAutoNum type="arabicPeriod"/>
            </a:pPr>
            <a:r>
              <a:rPr lang="en-US" sz="2000" dirty="0"/>
              <a:t>GIS in ER may help in knowing “how to reach your Polling Station” and “Know your polling station”.</a:t>
            </a:r>
          </a:p>
        </p:txBody>
      </p:sp>
    </p:spTree>
    <p:extLst>
      <p:ext uri="{BB962C8B-B14F-4D97-AF65-F5344CB8AC3E}">
        <p14:creationId xmlns:p14="http://schemas.microsoft.com/office/powerpoint/2010/main" xmlns="" val="11829368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13475" y="319152"/>
            <a:ext cx="8683348" cy="5290816"/>
          </a:xfrm>
        </p:spPr>
        <p:txBody>
          <a:bodyPr/>
          <a:lstStyle/>
          <a:p>
            <a:pPr marL="0" indent="0">
              <a:buNone/>
            </a:pPr>
            <a:r>
              <a:rPr lang="en-US" sz="4800" dirty="0"/>
              <a:t/>
            </a:r>
            <a:br>
              <a:rPr lang="en-US" sz="4800" dirty="0"/>
            </a:br>
            <a:r>
              <a:rPr lang="en-US" sz="4800" dirty="0"/>
              <a:t/>
            </a:r>
            <a:br>
              <a:rPr lang="en-US" sz="4800" dirty="0"/>
            </a:br>
            <a:r>
              <a:rPr lang="en-US" sz="4800" dirty="0"/>
              <a:t/>
            </a:r>
            <a:br>
              <a:rPr lang="en-US" sz="4800" dirty="0"/>
            </a:br>
            <a:r>
              <a:rPr lang="en-US" sz="4800" dirty="0"/>
              <a:t>THANK YOU</a:t>
            </a:r>
            <a:br>
              <a:rPr lang="en-US" sz="4800" dirty="0"/>
            </a:br>
            <a:endParaRPr lang="en-US" dirty="0"/>
          </a:p>
        </p:txBody>
      </p:sp>
      <p:sp>
        <p:nvSpPr>
          <p:cNvPr id="3" name="Content Placeholder 2"/>
          <p:cNvSpPr>
            <a:spLocks noGrp="1"/>
          </p:cNvSpPr>
          <p:nvPr>
            <p:ph sz="quarter" idx="13"/>
          </p:nvPr>
        </p:nvSpPr>
        <p:spPr>
          <a:xfrm>
            <a:off x="1524000" y="1816442"/>
            <a:ext cx="8534400" cy="2389797"/>
          </a:xfrm>
        </p:spPr>
        <p:txBody>
          <a:bodyPr/>
          <a:lstStyle/>
          <a:p>
            <a:pPr marL="45720" indent="0" algn="ctr">
              <a:buNone/>
            </a:pPr>
            <a:endParaRPr lang="en-US" dirty="0"/>
          </a:p>
          <a:p>
            <a:pPr marL="45720" indent="0" algn="ctr">
              <a:buNone/>
            </a:pPr>
            <a:endParaRPr lang="en-US" dirty="0"/>
          </a:p>
        </p:txBody>
      </p:sp>
    </p:spTree>
    <p:extLst>
      <p:ext uri="{BB962C8B-B14F-4D97-AF65-F5344CB8AC3E}">
        <p14:creationId xmlns:p14="http://schemas.microsoft.com/office/powerpoint/2010/main" xmlns="" val="42607574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3"/>
            <p:extLst>
              <p:ext uri="{D42A27DB-BD31-4B8C-83A1-F6EECF244321}">
                <p14:modId xmlns:p14="http://schemas.microsoft.com/office/powerpoint/2010/main" xmlns="" val="285501404"/>
              </p:ext>
            </p:extLst>
          </p:nvPr>
        </p:nvGraphicFramePr>
        <p:xfrm>
          <a:off x="503390" y="351443"/>
          <a:ext cx="11087124" cy="6339840"/>
        </p:xfrm>
        <a:graphic>
          <a:graphicData uri="http://schemas.openxmlformats.org/drawingml/2006/table">
            <a:tbl>
              <a:tblPr firstRow="1" bandRow="1">
                <a:tableStyleId>{5C22544A-7EE6-4342-B048-85BDC9FD1C3A}</a:tableStyleId>
              </a:tblPr>
              <a:tblGrid>
                <a:gridCol w="11087124">
                  <a:extLst>
                    <a:ext uri="{9D8B030D-6E8A-4147-A177-3AD203B41FA5}">
                      <a16:colId xmlns:a16="http://schemas.microsoft.com/office/drawing/2014/main" xmlns="" val="20001"/>
                    </a:ext>
                  </a:extLst>
                </a:gridCol>
              </a:tblGrid>
              <a:tr h="54341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200" b="1" dirty="0">
                          <a:latin typeface="Times New Roman"/>
                          <a:ea typeface="Calibri"/>
                          <a:cs typeface="Times New Roman"/>
                        </a:rPr>
                        <a:t>Electors Verification Programme (EVP)-</a:t>
                      </a:r>
                      <a:r>
                        <a:rPr lang="en-US" sz="3200" dirty="0">
                          <a:latin typeface="Times New Roman"/>
                          <a:ea typeface="Calibri"/>
                          <a:cs typeface="Times New Roman"/>
                        </a:rPr>
                        <a:t> </a:t>
                      </a:r>
                      <a:r>
                        <a:rPr lang="en-US" sz="2800" dirty="0">
                          <a:latin typeface="Times New Roman"/>
                          <a:ea typeface="Calibri"/>
                          <a:cs typeface="Times New Roman"/>
                        </a:rPr>
                        <a:t>01.09.2019 to 30.09.2019</a:t>
                      </a:r>
                      <a:endParaRPr lang="en-US" sz="3200" dirty="0"/>
                    </a:p>
                  </a:txBody>
                  <a:tcPr/>
                </a:tc>
                <a:extLst>
                  <a:ext uri="{0D108BD9-81ED-4DB2-BD59-A6C34878D82A}">
                    <a16:rowId xmlns:a16="http://schemas.microsoft.com/office/drawing/2014/main" xmlns="" val="10001"/>
                  </a:ext>
                </a:extLst>
              </a:tr>
              <a:tr h="3222942">
                <a:tc>
                  <a:txBody>
                    <a:bodyPr/>
                    <a:lstStyle/>
                    <a:p>
                      <a:pPr marL="0" marR="0">
                        <a:lnSpc>
                          <a:spcPct val="150000"/>
                        </a:lnSpc>
                        <a:spcBef>
                          <a:spcPts val="0"/>
                        </a:spcBef>
                        <a:spcAft>
                          <a:spcPts val="0"/>
                        </a:spcAft>
                      </a:pPr>
                      <a:r>
                        <a:rPr lang="en-US" sz="2800" dirty="0">
                          <a:latin typeface="Times New Roman"/>
                          <a:ea typeface="Calibri"/>
                          <a:cs typeface="Times New Roman"/>
                        </a:rPr>
                        <a:t>House to house verification and collecting 100% information by BLOs:-</a:t>
                      </a:r>
                      <a:endParaRPr lang="en-US" sz="2800" dirty="0">
                        <a:latin typeface="Calibri"/>
                        <a:ea typeface="Calibri"/>
                        <a:cs typeface="Times New Roman"/>
                      </a:endParaRPr>
                    </a:p>
                    <a:p>
                      <a:pPr marL="342900" marR="0" lvl="0" indent="-342900" algn="just">
                        <a:lnSpc>
                          <a:spcPct val="100000"/>
                        </a:lnSpc>
                        <a:spcBef>
                          <a:spcPts val="0"/>
                        </a:spcBef>
                        <a:spcAft>
                          <a:spcPts val="0"/>
                        </a:spcAft>
                        <a:buFont typeface="+mj-lt"/>
                        <a:buAutoNum type="alphaLcPeriod"/>
                      </a:pPr>
                      <a:r>
                        <a:rPr lang="en-US" sz="2800" dirty="0">
                          <a:latin typeface="Times New Roman"/>
                          <a:ea typeface="Calibri"/>
                          <a:cs typeface="Times New Roman"/>
                        </a:rPr>
                        <a:t>To verify the information/details collected from citizen through crowd sourcing.</a:t>
                      </a:r>
                      <a:endParaRPr lang="en-US" sz="2800" dirty="0">
                        <a:latin typeface="Calibri"/>
                        <a:ea typeface="Calibri"/>
                        <a:cs typeface="Times New Roman"/>
                      </a:endParaRPr>
                    </a:p>
                    <a:p>
                      <a:pPr marL="342900" marR="0" lvl="0" indent="-342900" algn="just">
                        <a:lnSpc>
                          <a:spcPct val="100000"/>
                        </a:lnSpc>
                        <a:spcBef>
                          <a:spcPts val="0"/>
                        </a:spcBef>
                        <a:spcAft>
                          <a:spcPts val="0"/>
                        </a:spcAft>
                        <a:buFont typeface="+mj-lt"/>
                        <a:buAutoNum type="alphaLcPeriod"/>
                      </a:pPr>
                      <a:r>
                        <a:rPr lang="en-US" sz="2800" dirty="0">
                          <a:latin typeface="Times New Roman"/>
                          <a:ea typeface="Calibri"/>
                          <a:cs typeface="Times New Roman"/>
                        </a:rPr>
                        <a:t>BLOs would also collect information/details of Not covered</a:t>
                      </a:r>
                    </a:p>
                    <a:p>
                      <a:pPr marL="457200" marR="0" lvl="0" indent="-457200" algn="just">
                        <a:spcBef>
                          <a:spcPts val="0"/>
                        </a:spcBef>
                        <a:spcAft>
                          <a:spcPts val="0"/>
                        </a:spcAft>
                        <a:buFont typeface="+mj-lt"/>
                        <a:buAutoNum type="arabicPeriod"/>
                      </a:pPr>
                      <a:r>
                        <a:rPr lang="en-US" sz="2800" dirty="0">
                          <a:latin typeface="Times New Roman"/>
                          <a:ea typeface="Calibri"/>
                          <a:cs typeface="Times New Roman"/>
                        </a:rPr>
                        <a:t>Verification and Correction of Existing entries including </a:t>
                      </a:r>
                      <a:r>
                        <a:rPr lang="en-US" sz="2800" b="1" i="1" dirty="0">
                          <a:latin typeface="Times New Roman"/>
                          <a:ea typeface="Calibri"/>
                          <a:cs typeface="Times New Roman"/>
                        </a:rPr>
                        <a:t>Mobile Nos./ email ids</a:t>
                      </a:r>
                    </a:p>
                    <a:p>
                      <a:pPr marL="457200" marR="0" lvl="0" indent="-457200" algn="just">
                        <a:spcBef>
                          <a:spcPts val="0"/>
                        </a:spcBef>
                        <a:spcAft>
                          <a:spcPts val="0"/>
                        </a:spcAft>
                        <a:buFont typeface="+mj-lt"/>
                        <a:buAutoNum type="arabicPeriod"/>
                      </a:pPr>
                      <a:r>
                        <a:rPr lang="en-US" sz="2800" dirty="0">
                          <a:latin typeface="Times New Roman"/>
                          <a:ea typeface="Calibri"/>
                          <a:cs typeface="Times New Roman"/>
                        </a:rPr>
                        <a:t>Family Tagging- </a:t>
                      </a:r>
                      <a:r>
                        <a:rPr lang="en-US" sz="2800" b="1" i="1" dirty="0">
                          <a:latin typeface="Times New Roman"/>
                          <a:ea typeface="Calibri"/>
                          <a:cs typeface="Times New Roman"/>
                        </a:rPr>
                        <a:t>with relationship</a:t>
                      </a:r>
                    </a:p>
                    <a:p>
                      <a:pPr marL="457200" marR="0" lvl="0" indent="-457200" algn="just">
                        <a:spcBef>
                          <a:spcPts val="0"/>
                        </a:spcBef>
                        <a:spcAft>
                          <a:spcPts val="0"/>
                        </a:spcAft>
                        <a:buFont typeface="+mj-lt"/>
                        <a:buAutoNum type="arabicPeriod"/>
                      </a:pPr>
                      <a:r>
                        <a:rPr lang="en-US" sz="2800" dirty="0">
                          <a:latin typeface="Times New Roman"/>
                          <a:ea typeface="Calibri"/>
                          <a:cs typeface="Times New Roman"/>
                        </a:rPr>
                        <a:t>Enrolling all unenrolled citizens,</a:t>
                      </a:r>
                    </a:p>
                    <a:p>
                      <a:pPr marL="457200" indent="-457200" algn="just">
                        <a:buFont typeface="+mj-lt"/>
                        <a:buAutoNum type="arabicPeriod"/>
                      </a:pPr>
                      <a:r>
                        <a:rPr lang="en-US" sz="2800" dirty="0">
                          <a:latin typeface="Times New Roman"/>
                          <a:ea typeface="Calibri"/>
                          <a:cs typeface="Times New Roman"/>
                        </a:rPr>
                        <a:t>Collecting prospective Electors details</a:t>
                      </a:r>
                      <a:endParaRPr lang="en-US" sz="2800" b="1" i="1" dirty="0">
                        <a:latin typeface="Times New Roman"/>
                        <a:ea typeface="Calibri"/>
                        <a:cs typeface="Times New Roman"/>
                      </a:endParaRPr>
                    </a:p>
                    <a:p>
                      <a:pPr marL="457200" indent="-457200" algn="just">
                        <a:buFont typeface="+mj-lt"/>
                        <a:buAutoNum type="arabicPeriod"/>
                      </a:pPr>
                      <a:r>
                        <a:rPr lang="en-US" sz="2800" dirty="0">
                          <a:latin typeface="Times New Roman"/>
                          <a:ea typeface="Calibri"/>
                          <a:cs typeface="Times New Roman"/>
                        </a:rPr>
                        <a:t>Removal of Multiple Entries/DSE, Dead and Shifted Electors. </a:t>
                      </a:r>
                    </a:p>
                    <a:p>
                      <a:pPr marL="457200" indent="-457200" algn="just">
                        <a:buFont typeface="+mj-lt"/>
                        <a:buAutoNum type="arabicPeriod"/>
                      </a:pPr>
                      <a:r>
                        <a:rPr lang="en-US" sz="2800" dirty="0">
                          <a:latin typeface="Times New Roman"/>
                          <a:ea typeface="Calibri"/>
                          <a:cs typeface="Times New Roman"/>
                        </a:rPr>
                        <a:t>Removal of Logical Errors</a:t>
                      </a:r>
                    </a:p>
                    <a:p>
                      <a:pPr marL="457200" indent="-457200" algn="just">
                        <a:buFont typeface="+mj-lt"/>
                        <a:buAutoNum type="arabicPeriod"/>
                      </a:pPr>
                      <a:r>
                        <a:rPr lang="en-US" sz="2800" dirty="0">
                          <a:latin typeface="Times New Roman"/>
                          <a:ea typeface="Calibri"/>
                          <a:cs typeface="Times New Roman"/>
                        </a:rPr>
                        <a:t>Flagging of </a:t>
                      </a:r>
                      <a:r>
                        <a:rPr lang="en-US" sz="2800" dirty="0" err="1">
                          <a:latin typeface="Times New Roman"/>
                          <a:ea typeface="Calibri"/>
                          <a:cs typeface="Times New Roman"/>
                        </a:rPr>
                        <a:t>PwD</a:t>
                      </a:r>
                      <a:r>
                        <a:rPr lang="en-US" sz="2800" dirty="0">
                          <a:latin typeface="Times New Roman"/>
                          <a:ea typeface="Calibri"/>
                          <a:cs typeface="Times New Roman"/>
                        </a:rPr>
                        <a:t> and Marked Electors</a:t>
                      </a:r>
                    </a:p>
                    <a:p>
                      <a:pPr marL="457200" indent="-457200" algn="just">
                        <a:buFont typeface="+mj-lt"/>
                        <a:buAutoNum type="arabicPeriod"/>
                      </a:pPr>
                      <a:r>
                        <a:rPr lang="en-US" sz="2800" dirty="0">
                          <a:latin typeface="Times New Roman"/>
                          <a:ea typeface="Calibri"/>
                          <a:cs typeface="Times New Roman"/>
                        </a:rPr>
                        <a:t>Probable Polling Station Buildings </a:t>
                      </a:r>
                      <a:endParaRPr lang="en-US" sz="2800" dirty="0">
                        <a:latin typeface="Calibri"/>
                        <a:ea typeface="Calibri"/>
                        <a:cs typeface="Times New Roman"/>
                      </a:endParaRPr>
                    </a:p>
                  </a:txBody>
                  <a:tcPr marL="68580" marR="68580" marT="0" marB="0">
                    <a:solidFill>
                      <a:schemeClr val="accent3">
                        <a:lumMod val="20000"/>
                        <a:lumOff val="80000"/>
                      </a:schemeClr>
                    </a:solidFill>
                  </a:tcP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xmlns="" val="24853697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E9A4ACB9-3054-424F-8F3E-E67E31F0496F}"/>
              </a:ext>
            </a:extLst>
          </p:cNvPr>
          <p:cNvSpPr txBox="1"/>
          <p:nvPr/>
        </p:nvSpPr>
        <p:spPr>
          <a:xfrm>
            <a:off x="238099" y="766046"/>
            <a:ext cx="11828004" cy="5262979"/>
          </a:xfrm>
          <a:prstGeom prst="rect">
            <a:avLst/>
          </a:prstGeom>
          <a:solidFill>
            <a:schemeClr val="accent4">
              <a:lumMod val="20000"/>
              <a:lumOff val="80000"/>
            </a:schemeClr>
          </a:solidFill>
        </p:spPr>
        <p:txBody>
          <a:bodyPr wrap="square" rtlCol="0">
            <a:spAutoFit/>
          </a:bodyPr>
          <a:lstStyle/>
          <a:p>
            <a:pPr marL="457200" marR="0" lvl="0" indent="-457200" algn="just">
              <a:spcBef>
                <a:spcPts val="0"/>
              </a:spcBef>
              <a:spcAft>
                <a:spcPts val="0"/>
              </a:spcAft>
              <a:buFont typeface="+mj-lt"/>
              <a:buAutoNum type="arabicPeriod"/>
            </a:pPr>
            <a:r>
              <a:rPr lang="en-US" sz="2800" dirty="0">
                <a:latin typeface="Times New Roman"/>
                <a:ea typeface="Calibri"/>
                <a:cs typeface="Times New Roman"/>
              </a:rPr>
              <a:t>Verification and Correction of Existing entries–</a:t>
            </a:r>
            <a:r>
              <a:rPr lang="en-US" sz="2000" b="1" i="1" dirty="0">
                <a:latin typeface="Times New Roman"/>
                <a:ea typeface="Calibri"/>
                <a:cs typeface="Times New Roman"/>
              </a:rPr>
              <a:t>All Photos to be as per ECI Specification</a:t>
            </a:r>
          </a:p>
          <a:p>
            <a:pPr marL="457200" indent="-457200" algn="just">
              <a:buFont typeface="+mj-lt"/>
              <a:buAutoNum type="arabicPeriod"/>
            </a:pPr>
            <a:r>
              <a:rPr lang="en-US" sz="2800" dirty="0">
                <a:latin typeface="Times New Roman"/>
                <a:cs typeface="Times New Roman"/>
              </a:rPr>
              <a:t>Collecting and verifying Mobile Nos./ e-mail ids</a:t>
            </a:r>
          </a:p>
          <a:p>
            <a:pPr marL="457200" marR="0" lvl="0" indent="-457200" algn="just">
              <a:spcBef>
                <a:spcPts val="0"/>
              </a:spcBef>
              <a:spcAft>
                <a:spcPts val="0"/>
              </a:spcAft>
              <a:buFont typeface="+mj-lt"/>
              <a:buAutoNum type="arabicPeriod"/>
            </a:pPr>
            <a:r>
              <a:rPr lang="en-US" sz="2800" dirty="0">
                <a:latin typeface="Times New Roman"/>
                <a:ea typeface="Calibri"/>
                <a:cs typeface="Times New Roman"/>
              </a:rPr>
              <a:t>Family Tagging- </a:t>
            </a:r>
            <a:r>
              <a:rPr lang="en-US" sz="2800" b="1" i="1" dirty="0">
                <a:latin typeface="Times New Roman"/>
                <a:ea typeface="Calibri"/>
                <a:cs typeface="Times New Roman"/>
              </a:rPr>
              <a:t>(Electors living together with relationship matrix)</a:t>
            </a:r>
          </a:p>
          <a:p>
            <a:pPr marL="457200" marR="0" lvl="0" indent="-457200" algn="just">
              <a:spcBef>
                <a:spcPts val="0"/>
              </a:spcBef>
              <a:spcAft>
                <a:spcPts val="0"/>
              </a:spcAft>
              <a:buFont typeface="+mj-lt"/>
              <a:buAutoNum type="arabicPeriod"/>
            </a:pPr>
            <a:r>
              <a:rPr lang="en-US" sz="2800" dirty="0">
                <a:latin typeface="Times New Roman"/>
                <a:ea typeface="Calibri"/>
                <a:cs typeface="Times New Roman"/>
              </a:rPr>
              <a:t>Enrolling all unenrolled citizens,</a:t>
            </a:r>
          </a:p>
          <a:p>
            <a:pPr marL="457200" indent="-457200" algn="just">
              <a:buFont typeface="+mj-lt"/>
              <a:buAutoNum type="arabicPeriod"/>
            </a:pPr>
            <a:r>
              <a:rPr lang="en-US" sz="2800" dirty="0">
                <a:latin typeface="Times New Roman"/>
                <a:ea typeface="Calibri"/>
                <a:cs typeface="Times New Roman"/>
              </a:rPr>
              <a:t>Collecting prospective Electors details- </a:t>
            </a:r>
            <a:r>
              <a:rPr lang="en-US" sz="2000" b="1" i="1" dirty="0">
                <a:latin typeface="Times New Roman"/>
                <a:ea typeface="Calibri"/>
                <a:cs typeface="Times New Roman"/>
              </a:rPr>
              <a:t>(Born on or before 1.1.2021 i.e. +17, +16 yrs.)</a:t>
            </a:r>
            <a:endParaRPr lang="en-US" sz="2800" b="1" i="1" dirty="0">
              <a:latin typeface="Times New Roman"/>
              <a:ea typeface="Calibri"/>
              <a:cs typeface="Times New Roman"/>
            </a:endParaRPr>
          </a:p>
          <a:p>
            <a:pPr marL="457200" indent="-457200" algn="just">
              <a:buFont typeface="+mj-lt"/>
              <a:buAutoNum type="arabicPeriod"/>
            </a:pPr>
            <a:r>
              <a:rPr lang="en-US" sz="2800" dirty="0">
                <a:latin typeface="Times New Roman"/>
                <a:ea typeface="Calibri"/>
                <a:cs typeface="Times New Roman"/>
              </a:rPr>
              <a:t>Removal of Multiple Entries/DSE, Dead and Shifted Electors. </a:t>
            </a:r>
          </a:p>
          <a:p>
            <a:pPr marL="457200" indent="-457200" algn="just">
              <a:buFont typeface="+mj-lt"/>
              <a:buAutoNum type="arabicPeriod"/>
            </a:pPr>
            <a:r>
              <a:rPr lang="en-US" sz="2800" dirty="0">
                <a:latin typeface="Times New Roman"/>
                <a:ea typeface="Calibri"/>
                <a:cs typeface="Times New Roman"/>
              </a:rPr>
              <a:t>Removal of Logical Errors- </a:t>
            </a:r>
            <a:r>
              <a:rPr lang="en-US" sz="2800" b="1" i="1" dirty="0">
                <a:latin typeface="Times New Roman"/>
                <a:ea typeface="Calibri"/>
                <a:cs typeface="Times New Roman"/>
              </a:rPr>
              <a:t>No Non Standard/repeat EPIC Nos</a:t>
            </a:r>
            <a:r>
              <a:rPr lang="en-US" sz="2800" dirty="0">
                <a:latin typeface="Times New Roman"/>
                <a:ea typeface="Calibri"/>
                <a:cs typeface="Times New Roman"/>
              </a:rPr>
              <a:t>.</a:t>
            </a:r>
          </a:p>
          <a:p>
            <a:pPr marL="457200" indent="-457200" algn="just">
              <a:buFont typeface="+mj-lt"/>
              <a:buAutoNum type="arabicPeriod"/>
            </a:pPr>
            <a:r>
              <a:rPr lang="en-US" sz="2800" dirty="0">
                <a:latin typeface="Times New Roman"/>
                <a:ea typeface="Calibri"/>
                <a:cs typeface="Times New Roman"/>
              </a:rPr>
              <a:t>Standardization of addresses of Electors and Sections</a:t>
            </a:r>
          </a:p>
          <a:p>
            <a:pPr marL="457200" marR="0" lvl="0" indent="-457200" algn="just">
              <a:spcBef>
                <a:spcPts val="0"/>
              </a:spcBef>
              <a:spcAft>
                <a:spcPts val="0"/>
              </a:spcAft>
              <a:buFont typeface="+mj-lt"/>
              <a:buAutoNum type="arabicPeriod"/>
            </a:pPr>
            <a:r>
              <a:rPr lang="en-US" sz="2800" dirty="0">
                <a:latin typeface="Times New Roman"/>
                <a:ea typeface="Calibri"/>
                <a:cs typeface="Times New Roman"/>
              </a:rPr>
              <a:t>Recasting of Section (Capturing GPS Location)</a:t>
            </a:r>
          </a:p>
          <a:p>
            <a:pPr marL="457200" marR="0" lvl="0" indent="-457200" algn="just">
              <a:spcBef>
                <a:spcPts val="0"/>
              </a:spcBef>
              <a:spcAft>
                <a:spcPts val="0"/>
              </a:spcAft>
              <a:buFont typeface="+mj-lt"/>
              <a:buAutoNum type="arabicPeriod"/>
            </a:pPr>
            <a:r>
              <a:rPr lang="en-US" sz="2800" dirty="0">
                <a:latin typeface="Times New Roman"/>
                <a:ea typeface="Calibri"/>
                <a:cs typeface="Times New Roman"/>
              </a:rPr>
              <a:t>Optimizing Part Boundaries</a:t>
            </a:r>
          </a:p>
          <a:p>
            <a:pPr marL="457200" marR="0" lvl="0" indent="-457200" algn="just">
              <a:spcBef>
                <a:spcPts val="0"/>
              </a:spcBef>
              <a:spcAft>
                <a:spcPts val="0"/>
              </a:spcAft>
              <a:buFont typeface="+mj-lt"/>
              <a:buAutoNum type="arabicPeriod"/>
            </a:pPr>
            <a:r>
              <a:rPr lang="en-US" sz="2800" dirty="0">
                <a:latin typeface="Times New Roman"/>
                <a:ea typeface="Calibri"/>
                <a:cs typeface="Times New Roman"/>
              </a:rPr>
              <a:t>Preparation of Improved Maps of Part</a:t>
            </a:r>
          </a:p>
          <a:p>
            <a:pPr marL="457200" marR="0" lvl="0" indent="-457200" algn="just">
              <a:spcBef>
                <a:spcPts val="0"/>
              </a:spcBef>
              <a:spcAft>
                <a:spcPts val="0"/>
              </a:spcAft>
              <a:buFont typeface="+mj-lt"/>
              <a:buAutoNum type="arabicPeriod"/>
            </a:pPr>
            <a:r>
              <a:rPr lang="en-US" sz="2800" dirty="0">
                <a:latin typeface="Times New Roman"/>
                <a:ea typeface="Calibri"/>
                <a:cs typeface="Times New Roman"/>
              </a:rPr>
              <a:t>Assessing the Facilities of existing PS/ Mapping alternate PS Building</a:t>
            </a:r>
          </a:p>
        </p:txBody>
      </p:sp>
      <p:sp>
        <p:nvSpPr>
          <p:cNvPr id="6" name="Rectangle 5">
            <a:extLst>
              <a:ext uri="{FF2B5EF4-FFF2-40B4-BE49-F238E27FC236}">
                <a16:creationId xmlns:a16="http://schemas.microsoft.com/office/drawing/2014/main" xmlns="" id="{27A7F983-1738-564A-8D77-7291B9415754}"/>
              </a:ext>
            </a:extLst>
          </p:cNvPr>
          <p:cNvSpPr/>
          <p:nvPr/>
        </p:nvSpPr>
        <p:spPr>
          <a:xfrm>
            <a:off x="2602091" y="242826"/>
            <a:ext cx="7100021" cy="523220"/>
          </a:xfrm>
          <a:prstGeom prst="rect">
            <a:avLst/>
          </a:prstGeom>
        </p:spPr>
        <p:txBody>
          <a:bodyPr wrap="none">
            <a:spAutoFit/>
          </a:bodyPr>
          <a:lstStyle/>
          <a:p>
            <a:r>
              <a:rPr lang="en-US" sz="2800" b="1" dirty="0">
                <a:solidFill>
                  <a:schemeClr val="dk1"/>
                </a:solidFill>
              </a:rPr>
              <a:t>Pre Revision Activities-    </a:t>
            </a:r>
            <a:r>
              <a:rPr lang="en-US" b="1" i="1" dirty="0">
                <a:solidFill>
                  <a:schemeClr val="dk1"/>
                </a:solidFill>
              </a:rPr>
              <a:t>0</a:t>
            </a:r>
            <a:r>
              <a:rPr lang="en-US" b="1" i="1" dirty="0">
                <a:latin typeface="Times New Roman"/>
                <a:ea typeface="Calibri"/>
                <a:cs typeface="Times New Roman"/>
              </a:rPr>
              <a:t>1.08.2019  to 15.09.2019</a:t>
            </a:r>
            <a:endParaRPr lang="en-US" b="1" i="1" dirty="0">
              <a:solidFill>
                <a:schemeClr val="dk1"/>
              </a:solidFill>
            </a:endParaRPr>
          </a:p>
        </p:txBody>
      </p:sp>
      <p:sp>
        <p:nvSpPr>
          <p:cNvPr id="7" name="Rectangle 6">
            <a:extLst>
              <a:ext uri="{FF2B5EF4-FFF2-40B4-BE49-F238E27FC236}">
                <a16:creationId xmlns:a16="http://schemas.microsoft.com/office/drawing/2014/main" xmlns="" id="{73725EEA-1F42-0742-8261-8B12682765EC}"/>
              </a:ext>
            </a:extLst>
          </p:cNvPr>
          <p:cNvSpPr/>
          <p:nvPr/>
        </p:nvSpPr>
        <p:spPr>
          <a:xfrm>
            <a:off x="1301806" y="6090580"/>
            <a:ext cx="9700590" cy="461665"/>
          </a:xfrm>
          <a:prstGeom prst="rect">
            <a:avLst/>
          </a:prstGeom>
        </p:spPr>
        <p:txBody>
          <a:bodyPr wrap="square">
            <a:spAutoFit/>
          </a:bodyPr>
          <a:lstStyle/>
          <a:p>
            <a:pPr marL="457200" indent="-457200" algn="just">
              <a:buFont typeface="Wingdings" pitchFamily="2" charset="2"/>
              <a:buChar char="Ø"/>
            </a:pPr>
            <a:r>
              <a:rPr lang="en-US" sz="2400" b="1" dirty="0">
                <a:solidFill>
                  <a:schemeClr val="dk1"/>
                </a:solidFill>
                <a:latin typeface="Times New Roman"/>
                <a:cs typeface="Times New Roman"/>
              </a:rPr>
              <a:t>Approval of Commission-</a:t>
            </a:r>
            <a:r>
              <a:rPr lang="en-US" dirty="0">
                <a:latin typeface="Times New Roman"/>
                <a:ea typeface="Calibri"/>
                <a:cs typeface="Times New Roman"/>
              </a:rPr>
              <a:t>16.09.2019(Monday) to 15.10.2019(Tuesday)</a:t>
            </a:r>
            <a:endParaRPr lang="en-US" sz="1400" b="1" dirty="0">
              <a:solidFill>
                <a:schemeClr val="dk1"/>
              </a:solidFill>
            </a:endParaRPr>
          </a:p>
        </p:txBody>
      </p:sp>
    </p:spTree>
    <p:extLst>
      <p:ext uri="{BB962C8B-B14F-4D97-AF65-F5344CB8AC3E}">
        <p14:creationId xmlns:p14="http://schemas.microsoft.com/office/powerpoint/2010/main" xmlns="" val="16942366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E9A4ACB9-3054-424F-8F3E-E67E31F0496F}"/>
              </a:ext>
            </a:extLst>
          </p:cNvPr>
          <p:cNvSpPr txBox="1"/>
          <p:nvPr/>
        </p:nvSpPr>
        <p:spPr>
          <a:xfrm>
            <a:off x="119049" y="702469"/>
            <a:ext cx="11828004" cy="6155531"/>
          </a:xfrm>
          <a:prstGeom prst="rect">
            <a:avLst/>
          </a:prstGeom>
          <a:solidFill>
            <a:schemeClr val="accent4">
              <a:lumMod val="20000"/>
              <a:lumOff val="80000"/>
            </a:schemeClr>
          </a:solidFill>
        </p:spPr>
        <p:txBody>
          <a:bodyPr wrap="square" rtlCol="0">
            <a:spAutoFit/>
          </a:bodyPr>
          <a:lstStyle/>
          <a:p>
            <a:pPr marL="457200" marR="0" lvl="0" indent="-457200" algn="just">
              <a:lnSpc>
                <a:spcPct val="150000"/>
              </a:lnSpc>
              <a:spcBef>
                <a:spcPts val="0"/>
              </a:spcBef>
              <a:spcAft>
                <a:spcPts val="0"/>
              </a:spcAft>
              <a:buFont typeface="+mj-lt"/>
              <a:buAutoNum type="arabicPeriod"/>
            </a:pPr>
            <a:r>
              <a:rPr lang="en-US" sz="2800" dirty="0">
                <a:latin typeface="Times New Roman"/>
                <a:ea typeface="Calibri"/>
                <a:cs typeface="Times New Roman"/>
              </a:rPr>
              <a:t>Verification and Correction of Existing entries with Photos to Specification</a:t>
            </a:r>
          </a:p>
          <a:p>
            <a:pPr marL="457200" indent="-457200" algn="just">
              <a:lnSpc>
                <a:spcPct val="150000"/>
              </a:lnSpc>
              <a:buFont typeface="+mj-lt"/>
              <a:buAutoNum type="arabicPeriod"/>
            </a:pPr>
            <a:r>
              <a:rPr lang="en-US" sz="2800" dirty="0">
                <a:latin typeface="Times New Roman"/>
                <a:cs typeface="Times New Roman"/>
              </a:rPr>
              <a:t>Providing/ collecting and verifying Mobile Nos./ e-mail ids</a:t>
            </a:r>
            <a:endParaRPr lang="en-US" sz="2800" dirty="0">
              <a:latin typeface="Times New Roman"/>
              <a:ea typeface="Calibri"/>
              <a:cs typeface="Times New Roman"/>
            </a:endParaRPr>
          </a:p>
          <a:p>
            <a:pPr marL="457200" marR="0" lvl="0" indent="-457200" algn="just">
              <a:lnSpc>
                <a:spcPct val="150000"/>
              </a:lnSpc>
              <a:spcBef>
                <a:spcPts val="0"/>
              </a:spcBef>
              <a:spcAft>
                <a:spcPts val="0"/>
              </a:spcAft>
              <a:buFont typeface="+mj-lt"/>
              <a:buAutoNum type="arabicPeriod"/>
            </a:pPr>
            <a:r>
              <a:rPr lang="en-US" sz="2800" dirty="0">
                <a:latin typeface="Times New Roman"/>
                <a:ea typeface="Calibri"/>
                <a:cs typeface="Times New Roman"/>
              </a:rPr>
              <a:t>Family Tagging- </a:t>
            </a:r>
            <a:r>
              <a:rPr lang="en-US" sz="2800" b="1" i="1" dirty="0">
                <a:latin typeface="Times New Roman"/>
                <a:ea typeface="Calibri"/>
                <a:cs typeface="Times New Roman"/>
              </a:rPr>
              <a:t>(Electors living together with relationship matrix)</a:t>
            </a:r>
          </a:p>
          <a:p>
            <a:pPr marL="457200" marR="0" lvl="0" indent="-457200" algn="just">
              <a:lnSpc>
                <a:spcPct val="150000"/>
              </a:lnSpc>
              <a:spcBef>
                <a:spcPts val="0"/>
              </a:spcBef>
              <a:spcAft>
                <a:spcPts val="0"/>
              </a:spcAft>
              <a:buFont typeface="+mj-lt"/>
              <a:buAutoNum type="arabicPeriod"/>
            </a:pPr>
            <a:r>
              <a:rPr lang="en-US" sz="2800" dirty="0">
                <a:latin typeface="Times New Roman"/>
                <a:ea typeface="Calibri"/>
                <a:cs typeface="Times New Roman"/>
              </a:rPr>
              <a:t>Enrolling all unenrolled citizens,</a:t>
            </a:r>
          </a:p>
          <a:p>
            <a:pPr marL="457200" indent="-457200" algn="just">
              <a:lnSpc>
                <a:spcPct val="150000"/>
              </a:lnSpc>
              <a:buFont typeface="+mj-lt"/>
              <a:buAutoNum type="arabicPeriod"/>
            </a:pPr>
            <a:r>
              <a:rPr lang="en-US" sz="2800" dirty="0">
                <a:latin typeface="Times New Roman"/>
                <a:ea typeface="Calibri"/>
                <a:cs typeface="Times New Roman"/>
              </a:rPr>
              <a:t>Collecting prospective Electors details- </a:t>
            </a:r>
            <a:r>
              <a:rPr lang="en-US" sz="2000" b="1" i="1" dirty="0">
                <a:latin typeface="Times New Roman"/>
                <a:ea typeface="Calibri"/>
                <a:cs typeface="Times New Roman"/>
              </a:rPr>
              <a:t>(Born on or before 1.1.2021 i.e. +17, +16 yrs.)</a:t>
            </a:r>
            <a:endParaRPr lang="en-US" sz="2800" b="1" i="1" dirty="0">
              <a:latin typeface="Times New Roman"/>
              <a:ea typeface="Calibri"/>
              <a:cs typeface="Times New Roman"/>
            </a:endParaRPr>
          </a:p>
          <a:p>
            <a:pPr marL="457200" indent="-457200" algn="just">
              <a:lnSpc>
                <a:spcPct val="150000"/>
              </a:lnSpc>
              <a:buFont typeface="+mj-lt"/>
              <a:buAutoNum type="arabicPeriod"/>
            </a:pPr>
            <a:r>
              <a:rPr lang="en-US" sz="2800" dirty="0">
                <a:latin typeface="Times New Roman"/>
                <a:ea typeface="Calibri"/>
                <a:cs typeface="Times New Roman"/>
              </a:rPr>
              <a:t>Reporting of Multiple Entries, Dead and Shifted Electors, Marking </a:t>
            </a:r>
            <a:r>
              <a:rPr lang="en-US" sz="2800" dirty="0" err="1">
                <a:latin typeface="Times New Roman"/>
                <a:ea typeface="Calibri"/>
                <a:cs typeface="Times New Roman"/>
              </a:rPr>
              <a:t>PwDs</a:t>
            </a:r>
            <a:r>
              <a:rPr lang="en-US" sz="2800" dirty="0">
                <a:latin typeface="Times New Roman"/>
                <a:ea typeface="Calibri"/>
                <a:cs typeface="Times New Roman"/>
              </a:rPr>
              <a:t>.</a:t>
            </a:r>
          </a:p>
          <a:p>
            <a:pPr marL="457200" indent="-457200" algn="just">
              <a:lnSpc>
                <a:spcPct val="150000"/>
              </a:lnSpc>
              <a:buFont typeface="+mj-lt"/>
              <a:buAutoNum type="arabicPeriod"/>
            </a:pPr>
            <a:r>
              <a:rPr lang="en-US" sz="2800" dirty="0">
                <a:latin typeface="Times New Roman"/>
                <a:ea typeface="Calibri"/>
                <a:cs typeface="Times New Roman"/>
              </a:rPr>
              <a:t>Polling Station details/ Alternate Probable Polling Station Buildings </a:t>
            </a:r>
          </a:p>
          <a:p>
            <a:pPr marL="914400" lvl="1" indent="-457200" algn="just">
              <a:buFont typeface="Wingdings" pitchFamily="2" charset="2"/>
              <a:buChar char="Ø"/>
            </a:pPr>
            <a:r>
              <a:rPr lang="en-US" sz="2800" dirty="0">
                <a:latin typeface="Times New Roman"/>
                <a:ea typeface="Calibri"/>
                <a:cs typeface="Times New Roman"/>
              </a:rPr>
              <a:t>Electors –</a:t>
            </a:r>
            <a:r>
              <a:rPr lang="en-US" sz="2400" dirty="0">
                <a:latin typeface="Times New Roman"/>
                <a:ea typeface="Calibri"/>
                <a:cs typeface="Times New Roman"/>
              </a:rPr>
              <a:t>Voter Helpline App, NVSP, CSCs/VFCs, 1950- (01/08/19-30/09/2019) </a:t>
            </a:r>
          </a:p>
          <a:p>
            <a:pPr marL="914400" lvl="1" indent="-457200" algn="just">
              <a:buFont typeface="Wingdings" pitchFamily="2" charset="2"/>
              <a:buChar char="Ø"/>
            </a:pPr>
            <a:r>
              <a:rPr lang="en-US" sz="2400" dirty="0">
                <a:latin typeface="Times New Roman"/>
                <a:ea typeface="Calibri"/>
                <a:cs typeface="Times New Roman"/>
              </a:rPr>
              <a:t>BLO (Campus Ambassadors/Volunteers)- BLO Mobile APP- (01/09/19-30/9/2019)</a:t>
            </a:r>
          </a:p>
          <a:p>
            <a:pPr lvl="1" algn="just"/>
            <a:r>
              <a:rPr lang="en-US" sz="2000" b="1" i="1" dirty="0">
                <a:solidFill>
                  <a:srgbClr val="002060"/>
                </a:solidFill>
                <a:latin typeface="Times New Roman"/>
                <a:ea typeface="Calibri"/>
                <a:cs typeface="Times New Roman"/>
              </a:rPr>
              <a:t>		Verification of details uploaded and capturing and verification of non covered citizens.  </a:t>
            </a:r>
          </a:p>
          <a:p>
            <a:pPr marL="914400" lvl="1" indent="-457200" algn="just">
              <a:buFont typeface="Wingdings" pitchFamily="2" charset="2"/>
              <a:buChar char="Ø"/>
            </a:pPr>
            <a:r>
              <a:rPr lang="en-US" sz="2800" b="1" i="1" dirty="0">
                <a:solidFill>
                  <a:srgbClr val="C00000"/>
                </a:solidFill>
                <a:latin typeface="Times New Roman"/>
                <a:ea typeface="Calibri"/>
                <a:cs typeface="Times New Roman"/>
              </a:rPr>
              <a:t>Campus Ambassadors/BAGs/RWAs/Volunteers-??????</a:t>
            </a:r>
          </a:p>
        </p:txBody>
      </p:sp>
      <p:sp>
        <p:nvSpPr>
          <p:cNvPr id="6" name="Rectangle 5">
            <a:extLst>
              <a:ext uri="{FF2B5EF4-FFF2-40B4-BE49-F238E27FC236}">
                <a16:creationId xmlns:a16="http://schemas.microsoft.com/office/drawing/2014/main" xmlns="" id="{27A7F983-1738-564A-8D77-7291B9415754}"/>
              </a:ext>
            </a:extLst>
          </p:cNvPr>
          <p:cNvSpPr/>
          <p:nvPr/>
        </p:nvSpPr>
        <p:spPr>
          <a:xfrm>
            <a:off x="1320863" y="0"/>
            <a:ext cx="9424375" cy="523220"/>
          </a:xfrm>
          <a:prstGeom prst="rect">
            <a:avLst/>
          </a:prstGeom>
        </p:spPr>
        <p:txBody>
          <a:bodyPr wrap="none">
            <a:spAutoFit/>
          </a:bodyPr>
          <a:lstStyle/>
          <a:p>
            <a:r>
              <a:rPr lang="en-US" sz="2800" b="1" dirty="0">
                <a:solidFill>
                  <a:schemeClr val="dk1"/>
                </a:solidFill>
              </a:rPr>
              <a:t>Pre Revision Activities- </a:t>
            </a:r>
            <a:r>
              <a:rPr lang="en-US" sz="2000" b="1" i="1" dirty="0">
                <a:solidFill>
                  <a:schemeClr val="dk1"/>
                </a:solidFill>
              </a:rPr>
              <a:t>Role and Responsibilities with time line</a:t>
            </a:r>
            <a:endParaRPr lang="en-US" b="1" i="1" dirty="0">
              <a:solidFill>
                <a:schemeClr val="dk1"/>
              </a:solidFill>
            </a:endParaRPr>
          </a:p>
        </p:txBody>
      </p:sp>
    </p:spTree>
    <p:extLst>
      <p:ext uri="{BB962C8B-B14F-4D97-AF65-F5344CB8AC3E}">
        <p14:creationId xmlns:p14="http://schemas.microsoft.com/office/powerpoint/2010/main" xmlns="" val="37542769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E9A4ACB9-3054-424F-8F3E-E67E31F0496F}"/>
              </a:ext>
            </a:extLst>
          </p:cNvPr>
          <p:cNvSpPr txBox="1"/>
          <p:nvPr/>
        </p:nvSpPr>
        <p:spPr>
          <a:xfrm>
            <a:off x="238100" y="801617"/>
            <a:ext cx="11828004" cy="6001643"/>
          </a:xfrm>
          <a:prstGeom prst="rect">
            <a:avLst/>
          </a:prstGeom>
          <a:solidFill>
            <a:schemeClr val="accent4">
              <a:lumMod val="20000"/>
              <a:lumOff val="80000"/>
            </a:schemeClr>
          </a:solidFill>
        </p:spPr>
        <p:txBody>
          <a:bodyPr wrap="square" rtlCol="0">
            <a:spAutoFit/>
          </a:bodyPr>
          <a:lstStyle/>
          <a:p>
            <a:pPr marL="457200" indent="-457200" algn="just">
              <a:buFont typeface="+mj-lt"/>
              <a:buAutoNum type="arabicPeriod"/>
            </a:pPr>
            <a:r>
              <a:rPr lang="en-US" sz="2800" dirty="0">
                <a:latin typeface="Times New Roman"/>
                <a:ea typeface="Calibri"/>
                <a:cs typeface="Times New Roman"/>
              </a:rPr>
              <a:t>Removal of DSE/ </a:t>
            </a:r>
            <a:r>
              <a:rPr lang="en-US" sz="2800" b="1" dirty="0">
                <a:solidFill>
                  <a:srgbClr val="C00000"/>
                </a:solidFill>
                <a:latin typeface="Times New Roman"/>
                <a:ea typeface="Calibri"/>
                <a:cs typeface="Times New Roman"/>
              </a:rPr>
              <a:t>ISE-??/</a:t>
            </a:r>
            <a:r>
              <a:rPr lang="en-US" sz="2800" dirty="0">
                <a:latin typeface="Times New Roman"/>
                <a:ea typeface="Calibri"/>
                <a:cs typeface="Times New Roman"/>
              </a:rPr>
              <a:t>Logical Errors</a:t>
            </a:r>
          </a:p>
          <a:p>
            <a:pPr marL="457200" indent="-457200" algn="just">
              <a:buFont typeface="+mj-lt"/>
              <a:buAutoNum type="arabicPeriod"/>
            </a:pPr>
            <a:r>
              <a:rPr lang="en-US" sz="2800" dirty="0">
                <a:latin typeface="Times New Roman"/>
                <a:ea typeface="Calibri"/>
                <a:cs typeface="Times New Roman"/>
              </a:rPr>
              <a:t>Flagging of </a:t>
            </a:r>
            <a:r>
              <a:rPr lang="en-US" sz="2800" dirty="0" err="1">
                <a:latin typeface="Times New Roman"/>
                <a:ea typeface="Calibri"/>
                <a:cs typeface="Times New Roman"/>
              </a:rPr>
              <a:t>PwD</a:t>
            </a:r>
            <a:r>
              <a:rPr lang="en-US" sz="2800" dirty="0">
                <a:latin typeface="Times New Roman"/>
                <a:ea typeface="Calibri"/>
                <a:cs typeface="Times New Roman"/>
              </a:rPr>
              <a:t> and Marked Electors</a:t>
            </a:r>
          </a:p>
          <a:p>
            <a:pPr marL="914400" lvl="1" indent="-457200" algn="just">
              <a:buFont typeface="Wingdings" pitchFamily="2" charset="2"/>
              <a:buChar char="Ø"/>
            </a:pPr>
            <a:r>
              <a:rPr lang="en-US" sz="2800" i="1" dirty="0">
                <a:latin typeface="Times New Roman"/>
                <a:ea typeface="Calibri"/>
                <a:cs typeface="Times New Roman"/>
              </a:rPr>
              <a:t>ERO- ERO Net- 01/08/2019- 31/08/2019</a:t>
            </a:r>
          </a:p>
          <a:p>
            <a:pPr marL="914400" lvl="1" indent="-457200" algn="just">
              <a:buFont typeface="Wingdings" pitchFamily="2" charset="2"/>
              <a:buChar char="Ø"/>
            </a:pPr>
            <a:r>
              <a:rPr lang="en-US" sz="2800" i="1" dirty="0">
                <a:latin typeface="Times New Roman"/>
                <a:ea typeface="Calibri"/>
                <a:cs typeface="Times New Roman"/>
              </a:rPr>
              <a:t>BLO Field verification- BLO App 01/09/2019- 30/09/2019</a:t>
            </a:r>
          </a:p>
          <a:p>
            <a:pPr marL="457200" marR="0" lvl="0" indent="-457200" algn="just">
              <a:spcBef>
                <a:spcPts val="0"/>
              </a:spcBef>
              <a:spcAft>
                <a:spcPts val="0"/>
              </a:spcAft>
              <a:buFont typeface="+mj-lt"/>
              <a:buAutoNum type="arabicPeriod"/>
            </a:pPr>
            <a:r>
              <a:rPr lang="en-US" sz="2800" dirty="0">
                <a:latin typeface="Times New Roman"/>
                <a:ea typeface="Calibri"/>
                <a:cs typeface="Times New Roman"/>
              </a:rPr>
              <a:t>Standardization of addresses of Electors and Sections</a:t>
            </a:r>
          </a:p>
          <a:p>
            <a:pPr marL="457200" marR="0" lvl="0" indent="-457200" algn="just">
              <a:spcBef>
                <a:spcPts val="0"/>
              </a:spcBef>
              <a:spcAft>
                <a:spcPts val="0"/>
              </a:spcAft>
              <a:buFont typeface="+mj-lt"/>
              <a:buAutoNum type="arabicPeriod"/>
            </a:pPr>
            <a:r>
              <a:rPr lang="en-US" sz="2800" dirty="0">
                <a:latin typeface="Times New Roman"/>
                <a:ea typeface="Calibri"/>
                <a:cs typeface="Times New Roman"/>
              </a:rPr>
              <a:t>Recasting of Section (Capturing GPS Location)</a:t>
            </a:r>
          </a:p>
          <a:p>
            <a:pPr marL="457200" indent="-457200" algn="just">
              <a:buFont typeface="+mj-lt"/>
              <a:buAutoNum type="arabicPeriod"/>
            </a:pPr>
            <a:r>
              <a:rPr lang="en-US" sz="2800" dirty="0">
                <a:latin typeface="Times New Roman"/>
                <a:ea typeface="Calibri"/>
                <a:cs typeface="Times New Roman"/>
              </a:rPr>
              <a:t>Optimizing Part Boundaries</a:t>
            </a:r>
          </a:p>
          <a:p>
            <a:pPr marL="457200" indent="-457200" algn="just">
              <a:buFont typeface="+mj-lt"/>
              <a:buAutoNum type="arabicPeriod"/>
            </a:pPr>
            <a:r>
              <a:rPr lang="en-US" sz="2800" dirty="0">
                <a:latin typeface="Times New Roman"/>
                <a:ea typeface="Calibri"/>
                <a:cs typeface="Times New Roman"/>
              </a:rPr>
              <a:t>Preparation of Improved Maps of Part </a:t>
            </a:r>
            <a:r>
              <a:rPr lang="en-US" sz="2400" i="1" dirty="0">
                <a:latin typeface="Times New Roman"/>
                <a:ea typeface="Calibri"/>
                <a:cs typeface="Times New Roman"/>
              </a:rPr>
              <a:t>(GIS on Revenue Map, Satellite Imagery)  </a:t>
            </a:r>
            <a:endParaRPr lang="en-US" sz="2800" i="1" dirty="0">
              <a:latin typeface="Times New Roman"/>
              <a:ea typeface="Calibri"/>
              <a:cs typeface="Times New Roman"/>
            </a:endParaRPr>
          </a:p>
          <a:p>
            <a:pPr lvl="1" algn="just"/>
            <a:r>
              <a:rPr lang="en-US" sz="2800" i="1" dirty="0">
                <a:latin typeface="Times New Roman"/>
                <a:ea typeface="Calibri"/>
                <a:cs typeface="Times New Roman"/>
              </a:rPr>
              <a:t>AERO/ Election incharge- ERO Net  -01/08/2019- 31/08/2019</a:t>
            </a:r>
          </a:p>
          <a:p>
            <a:pPr lvl="2" algn="just"/>
            <a:r>
              <a:rPr lang="en-US" sz="2400" dirty="0">
                <a:latin typeface="Times New Roman"/>
                <a:ea typeface="Calibri"/>
                <a:cs typeface="Times New Roman"/>
              </a:rPr>
              <a:t>Assisted by BLO/BLO Supervisor/field staff of Local bodies/Survey/Local Planning Dept./ </a:t>
            </a:r>
            <a:r>
              <a:rPr lang="en-US" sz="2400" dirty="0">
                <a:solidFill>
                  <a:srgbClr val="C00000"/>
                </a:solidFill>
                <a:latin typeface="Times New Roman"/>
                <a:ea typeface="Calibri"/>
                <a:cs typeface="Times New Roman"/>
              </a:rPr>
              <a:t>Postman-???? </a:t>
            </a:r>
          </a:p>
          <a:p>
            <a:pPr marL="457200" marR="0" lvl="0" indent="-457200" algn="just">
              <a:spcBef>
                <a:spcPts val="0"/>
              </a:spcBef>
              <a:spcAft>
                <a:spcPts val="0"/>
              </a:spcAft>
              <a:buFont typeface="+mj-lt"/>
              <a:buAutoNum type="arabicPeriod"/>
            </a:pPr>
            <a:r>
              <a:rPr lang="en-US" sz="2800" dirty="0">
                <a:latin typeface="Times New Roman"/>
                <a:ea typeface="Calibri"/>
                <a:cs typeface="Times New Roman"/>
              </a:rPr>
              <a:t>Assessing the Facilities of existing PS including accessibility/Mapping alternate PS Building</a:t>
            </a:r>
          </a:p>
          <a:p>
            <a:pPr lvl="1" algn="just"/>
            <a:r>
              <a:rPr lang="en-US" sz="2800" i="1" dirty="0">
                <a:latin typeface="Times New Roman"/>
                <a:ea typeface="Calibri"/>
                <a:cs typeface="Times New Roman"/>
              </a:rPr>
              <a:t>AERO/ERO Field verification- BLO App 01/09/2019- 30/09/2019</a:t>
            </a:r>
          </a:p>
        </p:txBody>
      </p:sp>
      <p:sp>
        <p:nvSpPr>
          <p:cNvPr id="6" name="Rectangle 5">
            <a:extLst>
              <a:ext uri="{FF2B5EF4-FFF2-40B4-BE49-F238E27FC236}">
                <a16:creationId xmlns:a16="http://schemas.microsoft.com/office/drawing/2014/main" xmlns="" id="{27A7F983-1738-564A-8D77-7291B9415754}"/>
              </a:ext>
            </a:extLst>
          </p:cNvPr>
          <p:cNvSpPr/>
          <p:nvPr/>
        </p:nvSpPr>
        <p:spPr>
          <a:xfrm>
            <a:off x="1320864" y="278397"/>
            <a:ext cx="9424375" cy="523220"/>
          </a:xfrm>
          <a:prstGeom prst="rect">
            <a:avLst/>
          </a:prstGeom>
        </p:spPr>
        <p:txBody>
          <a:bodyPr wrap="none">
            <a:spAutoFit/>
          </a:bodyPr>
          <a:lstStyle/>
          <a:p>
            <a:r>
              <a:rPr lang="en-US" sz="2800" b="1" dirty="0">
                <a:solidFill>
                  <a:schemeClr val="dk1"/>
                </a:solidFill>
              </a:rPr>
              <a:t>Pre Revision Activities- </a:t>
            </a:r>
            <a:r>
              <a:rPr lang="en-US" sz="2000" b="1" i="1" dirty="0">
                <a:solidFill>
                  <a:schemeClr val="dk1"/>
                </a:solidFill>
              </a:rPr>
              <a:t>Role and Responsibilities with time line</a:t>
            </a:r>
            <a:endParaRPr lang="en-US" b="1" i="1" dirty="0">
              <a:solidFill>
                <a:schemeClr val="dk1"/>
              </a:solidFill>
            </a:endParaRPr>
          </a:p>
        </p:txBody>
      </p:sp>
    </p:spTree>
    <p:extLst>
      <p:ext uri="{BB962C8B-B14F-4D97-AF65-F5344CB8AC3E}">
        <p14:creationId xmlns:p14="http://schemas.microsoft.com/office/powerpoint/2010/main" xmlns="" val="12830747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440266" y="703307"/>
            <a:ext cx="11524343" cy="6154693"/>
          </a:xfrm>
        </p:spPr>
        <p:txBody>
          <a:bodyPr>
            <a:normAutofit fontScale="92500"/>
          </a:bodyPr>
          <a:lstStyle/>
          <a:p>
            <a:pPr algn="just"/>
            <a:r>
              <a:rPr lang="en-IN" sz="2400" dirty="0"/>
              <a:t>District Election Officer concerned in the leadership of CEO, will authorize Common Service Centres (CSCs)/</a:t>
            </a:r>
            <a:r>
              <a:rPr lang="en-IN" sz="2400" b="1" dirty="0">
                <a:solidFill>
                  <a:srgbClr val="C00000"/>
                </a:solidFill>
              </a:rPr>
              <a:t>similar Centres </a:t>
            </a:r>
            <a:r>
              <a:rPr lang="en-IN" sz="2400" dirty="0"/>
              <a:t>to provide electoral services by 31.07.2019 in a drive mode.</a:t>
            </a:r>
            <a:endParaRPr lang="en-US" sz="2400" dirty="0"/>
          </a:p>
          <a:p>
            <a:pPr algn="just"/>
            <a:r>
              <a:rPr lang="en-US" sz="2400" dirty="0"/>
              <a:t> The </a:t>
            </a:r>
            <a:r>
              <a:rPr lang="en-IN" sz="2400" dirty="0"/>
              <a:t>CEOs shall conduct meetings through video conference with the DEOs, EROs and Roll Observers to brief them about the schedule and activities of SSR, 2020, in detail. </a:t>
            </a:r>
          </a:p>
          <a:p>
            <a:pPr algn="just"/>
            <a:r>
              <a:rPr lang="en-IN" sz="2400" dirty="0"/>
              <a:t>The CEOs shall formulate and execute an effective SVEEP campaign at the state, district and assembly constituency level. </a:t>
            </a:r>
          </a:p>
          <a:p>
            <a:pPr algn="just"/>
            <a:r>
              <a:rPr lang="en-IN" sz="2400" dirty="0"/>
              <a:t>Meeting with the Political Parties to be convened by CEOs and DEOs to inform them of the EVP and soliciting their cooperation.</a:t>
            </a:r>
          </a:p>
          <a:p>
            <a:pPr algn="just"/>
            <a:r>
              <a:rPr lang="en-IN" sz="2400" dirty="0"/>
              <a:t>DEOs to mobilize support staff from sister departments for PS verification and GIS work</a:t>
            </a:r>
          </a:p>
          <a:p>
            <a:pPr algn="just"/>
            <a:r>
              <a:rPr lang="en-IN" sz="2400" dirty="0"/>
              <a:t>BAG members, Campus Ambassadors and RWAs to be sensitized and involved.</a:t>
            </a:r>
          </a:p>
          <a:p>
            <a:pPr algn="just"/>
            <a:r>
              <a:rPr lang="en-IN" sz="2400" b="1" dirty="0"/>
              <a:t>Activating 1950 district helpline </a:t>
            </a:r>
            <a:r>
              <a:rPr lang="en-IN" sz="2400" b="1" dirty="0" err="1"/>
              <a:t>centers</a:t>
            </a:r>
            <a:endParaRPr lang="en-US" b="1" dirty="0"/>
          </a:p>
          <a:p>
            <a:pPr marL="502920" indent="-457200">
              <a:buNone/>
            </a:pPr>
            <a:endParaRPr lang="en-US" dirty="0"/>
          </a:p>
          <a:p>
            <a:endParaRPr lang="en-US" dirty="0"/>
          </a:p>
        </p:txBody>
      </p:sp>
      <p:sp>
        <p:nvSpPr>
          <p:cNvPr id="2" name="TextBox 1">
            <a:extLst>
              <a:ext uri="{FF2B5EF4-FFF2-40B4-BE49-F238E27FC236}">
                <a16:creationId xmlns:a16="http://schemas.microsoft.com/office/drawing/2014/main" xmlns="" id="{A7EB4A8C-D0ED-044F-B1F1-31986587808A}"/>
              </a:ext>
            </a:extLst>
          </p:cNvPr>
          <p:cNvSpPr txBox="1"/>
          <p:nvPr/>
        </p:nvSpPr>
        <p:spPr>
          <a:xfrm>
            <a:off x="638629" y="118532"/>
            <a:ext cx="11088914" cy="584775"/>
          </a:xfrm>
          <a:prstGeom prst="rect">
            <a:avLst/>
          </a:prstGeom>
          <a:noFill/>
        </p:spPr>
        <p:txBody>
          <a:bodyPr wrap="square" rtlCol="0">
            <a:spAutoFit/>
          </a:bodyPr>
          <a:lstStyle/>
          <a:p>
            <a:pPr algn="ctr"/>
            <a:r>
              <a:rPr lang="en-US" sz="3200" b="1" dirty="0"/>
              <a:t>Preparatory Activities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sz="quarter" idx="13"/>
          </p:nvPr>
        </p:nvSpPr>
        <p:spPr>
          <a:xfrm>
            <a:off x="275772" y="610305"/>
            <a:ext cx="11666763" cy="6247695"/>
          </a:xfrm>
        </p:spPr>
        <p:txBody>
          <a:bodyPr>
            <a:normAutofit lnSpcReduction="10000"/>
          </a:bodyPr>
          <a:lstStyle/>
          <a:p>
            <a:pPr>
              <a:buNone/>
            </a:pPr>
            <a:endParaRPr lang="en-US" sz="400" dirty="0"/>
          </a:p>
          <a:p>
            <a:pPr marL="822960" lvl="1" indent="-457200">
              <a:buFont typeface="+mj-lt"/>
              <a:buAutoNum type="arabicPeriod"/>
            </a:pPr>
            <a:r>
              <a:rPr lang="en-IN" sz="2400" dirty="0"/>
              <a:t>Nazari Naksha (Street name with Section Marking</a:t>
            </a:r>
            <a:r>
              <a:rPr lang="en-IN" sz="2000" dirty="0"/>
              <a:t>)</a:t>
            </a:r>
            <a:r>
              <a:rPr lang="en-IN" sz="2400" dirty="0"/>
              <a:t> with names of street, landmarks, House no. and No. of buildings</a:t>
            </a:r>
            <a:endParaRPr lang="en-US" sz="2800" dirty="0"/>
          </a:p>
          <a:p>
            <a:pPr marL="822960" lvl="1" indent="-457200">
              <a:buFont typeface="+mj-lt"/>
              <a:buAutoNum type="arabicPeriod"/>
            </a:pPr>
            <a:r>
              <a:rPr lang="en-IN" sz="2400" dirty="0"/>
              <a:t>Google Map View showing part boundary Map</a:t>
            </a:r>
            <a:endParaRPr lang="en-US" sz="2800" dirty="0"/>
          </a:p>
          <a:p>
            <a:pPr marL="822960" lvl="1" indent="-457200">
              <a:buFont typeface="+mj-lt"/>
              <a:buAutoNum type="arabicPeriod"/>
            </a:pPr>
            <a:r>
              <a:rPr lang="en-IN" sz="2400" dirty="0"/>
              <a:t>Polling Station Premise Front View</a:t>
            </a:r>
          </a:p>
          <a:p>
            <a:pPr marL="822960" lvl="1" indent="-457200">
              <a:buFont typeface="+mj-lt"/>
              <a:buAutoNum type="arabicPeriod"/>
            </a:pPr>
            <a:r>
              <a:rPr lang="en-IN" sz="2400" dirty="0"/>
              <a:t>Polling Station Building Front View</a:t>
            </a:r>
            <a:endParaRPr lang="en-US" sz="2800" dirty="0"/>
          </a:p>
          <a:p>
            <a:pPr marL="822960" lvl="1" indent="-457200">
              <a:buFont typeface="+mj-lt"/>
              <a:buAutoNum type="arabicPeriod"/>
            </a:pPr>
            <a:r>
              <a:rPr lang="en-IN" sz="2400" dirty="0"/>
              <a:t>CAD View (indicating arrangements within the polling booth)</a:t>
            </a:r>
            <a:endParaRPr lang="en-US" sz="2800" dirty="0"/>
          </a:p>
          <a:p>
            <a:pPr marL="822960" lvl="1" indent="-457200">
              <a:buFont typeface="+mj-lt"/>
              <a:buAutoNum type="arabicPeriod"/>
            </a:pPr>
            <a:r>
              <a:rPr lang="en-IN" sz="2400" dirty="0"/>
              <a:t>Key Map View (with the indication of how to reach)</a:t>
            </a:r>
            <a:endParaRPr lang="en-US" sz="1800" dirty="0"/>
          </a:p>
          <a:p>
            <a:pPr marL="822325" lvl="1" indent="-728663">
              <a:buNone/>
            </a:pPr>
            <a:r>
              <a:rPr lang="en-IN" sz="2400" dirty="0"/>
              <a:t>Nazari Naksha and Part boundary maps can be prepared in following ways:</a:t>
            </a:r>
            <a:endParaRPr lang="en-US" sz="2800" dirty="0"/>
          </a:p>
          <a:p>
            <a:pPr marL="804863" lvl="2" indent="-449263">
              <a:buFont typeface="+mj-lt"/>
              <a:buAutoNum type="alphaLcParenR"/>
            </a:pPr>
            <a:r>
              <a:rPr lang="en-IN" sz="2000" dirty="0"/>
              <a:t>Map of City/Town/Village be taken from respective digital Revenue/ Land Record/Planning department and parts are marked on it by hand or Satellite Imagery Map may be super imposed and part boundaries are drawn using a GIS Tool</a:t>
            </a:r>
            <a:endParaRPr lang="en-US" sz="2400" dirty="0"/>
          </a:p>
          <a:p>
            <a:pPr marL="804863" lvl="2" indent="-449263">
              <a:buFont typeface="+mj-lt"/>
              <a:buAutoNum type="alphaLcParenR"/>
            </a:pPr>
            <a:r>
              <a:rPr lang="en-IN" sz="2000" dirty="0"/>
              <a:t>Notional Part Boundary may be prepared using IT application. In this a mobile device is used and coordinates are captured by moving around the part. </a:t>
            </a:r>
          </a:p>
          <a:p>
            <a:pPr marL="804863" lvl="2" indent="-449263">
              <a:buFont typeface="+mj-lt"/>
              <a:buAutoNum type="alphaLcParenR"/>
            </a:pPr>
            <a:r>
              <a:rPr lang="en-IN" sz="2000" dirty="0"/>
              <a:t>ECI IT team will issue detailed guidelines separately </a:t>
            </a:r>
            <a:endParaRPr lang="en-US" sz="2400" dirty="0"/>
          </a:p>
        </p:txBody>
      </p:sp>
      <p:sp>
        <p:nvSpPr>
          <p:cNvPr id="2" name="TextBox 1">
            <a:extLst>
              <a:ext uri="{FF2B5EF4-FFF2-40B4-BE49-F238E27FC236}">
                <a16:creationId xmlns:a16="http://schemas.microsoft.com/office/drawing/2014/main" xmlns="" id="{EA7A8403-A059-7B44-93CC-E33887D8C68B}"/>
              </a:ext>
            </a:extLst>
          </p:cNvPr>
          <p:cNvSpPr txBox="1"/>
          <p:nvPr/>
        </p:nvSpPr>
        <p:spPr>
          <a:xfrm>
            <a:off x="1915886" y="87085"/>
            <a:ext cx="6400800" cy="523220"/>
          </a:xfrm>
          <a:prstGeom prst="rect">
            <a:avLst/>
          </a:prstGeom>
          <a:noFill/>
        </p:spPr>
        <p:txBody>
          <a:bodyPr wrap="square" rtlCol="0">
            <a:spAutoFit/>
          </a:bodyPr>
          <a:lstStyle/>
          <a:p>
            <a:pPr algn="ctr"/>
            <a:r>
              <a:rPr lang="en-IN" sz="2800" b="1" dirty="0"/>
              <a:t>Improved Nazari Naksha</a:t>
            </a:r>
            <a:endParaRPr lang="en-US" b="1" dirty="0"/>
          </a:p>
        </p:txBody>
      </p:sp>
    </p:spTree>
  </p:cSld>
  <p:clrMapOvr>
    <a:masterClrMapping/>
  </p:clrMapOvr>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Atlas">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xmlns="" name="Atlas" id="{5156B0E4-0EB1-49FE-A26B-15F6F698AEC6}" vid="{508F7963-D0B5-43F7-BB2C-FCE3009C08E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{F273943C-AA93-DF43-B2C6-5EF67DC0E368}tf16401369</Template>
  <TotalTime>1294</TotalTime>
  <Words>3379</Words>
  <Application>Microsoft Macintosh PowerPoint</Application>
  <PresentationFormat>Custom</PresentationFormat>
  <Paragraphs>308</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Atlas</vt:lpstr>
      <vt:lpstr>     </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Suggestions/ Comments of CEOs are solicited on………..</vt:lpstr>
      <vt:lpstr>Slide 28</vt:lpstr>
      <vt:lpstr>Slide 29</vt:lpstr>
      <vt:lpstr>Slide 30</vt:lpstr>
      <vt:lpstr>   THANK YOU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ERS</dc:creator>
  <cp:lastModifiedBy>rlaxman</cp:lastModifiedBy>
  <cp:revision>176</cp:revision>
  <cp:lastPrinted>2018-11-28T10:04:27Z</cp:lastPrinted>
  <dcterms:created xsi:type="dcterms:W3CDTF">2018-04-23T12:01:46Z</dcterms:created>
  <dcterms:modified xsi:type="dcterms:W3CDTF">2019-08-08T05:15:56Z</dcterms:modified>
</cp:coreProperties>
</file>